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21"/>
  </p:notesMasterIdLst>
  <p:sldIdLst>
    <p:sldId id="259" r:id="rId4"/>
    <p:sldId id="258" r:id="rId5"/>
    <p:sldId id="260" r:id="rId6"/>
    <p:sldId id="261" r:id="rId7"/>
    <p:sldId id="262" r:id="rId8"/>
    <p:sldId id="263" r:id="rId9"/>
    <p:sldId id="266" r:id="rId10"/>
    <p:sldId id="267" r:id="rId11"/>
    <p:sldId id="268" r:id="rId12"/>
    <p:sldId id="269" r:id="rId13"/>
    <p:sldId id="270" r:id="rId14"/>
    <p:sldId id="271" r:id="rId15"/>
    <p:sldId id="273" r:id="rId16"/>
    <p:sldId id="274" r:id="rId17"/>
    <p:sldId id="275" r:id="rId18"/>
    <p:sldId id="272" r:id="rId19"/>
    <p:sldId id="276" r:id="rId20"/>
  </p:sldIdLst>
  <p:sldSz cx="9144000" cy="5143500" type="screen16x9"/>
  <p:notesSz cx="6858000" cy="9144000"/>
  <p:embeddedFontLst>
    <p:embeddedFont>
      <p:font typeface="Roboto" panose="020B0604020202020204" charset="0"/>
      <p:regular r:id="rId22"/>
      <p:bold r:id="rId23"/>
      <p:italic r:id="rId24"/>
      <p:boldItalic r:id="rId25"/>
    </p:embeddedFont>
    <p:embeddedFont>
      <p:font typeface="Bernard MT Condensed" panose="02050806060905020404" pitchFamily="18" charset="0"/>
      <p:regular r:id="rId26"/>
    </p:embeddedFont>
    <p:embeddedFont>
      <p:font typeface="Dosis" panose="020B060402020202020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12"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5.fntdata"/><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61781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52556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14376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33793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6971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25464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75236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75342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658210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76916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57566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40621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r>
              <a:rPr lang="en-US" sz="4800" dirty="0">
                <a:latin typeface="Bernard MT Condensed" panose="02050806060905020404" pitchFamily="18" charset="0"/>
              </a:rPr>
              <a:t>First- and Last-Touch Attribution with </a:t>
            </a:r>
            <a:r>
              <a:rPr lang="en-US" sz="4800" dirty="0" smtClean="0">
                <a:latin typeface="Bernard MT Condensed" panose="02050806060905020404" pitchFamily="18" charset="0"/>
              </a:rPr>
              <a:t>CoolTShirts.com</a:t>
            </a:r>
          </a:p>
        </p:txBody>
      </p:sp>
      <p:sp>
        <p:nvSpPr>
          <p:cNvPr id="2" name="TextBox 1"/>
          <p:cNvSpPr txBox="1"/>
          <p:nvPr/>
        </p:nvSpPr>
        <p:spPr>
          <a:xfrm>
            <a:off x="6864626" y="4207566"/>
            <a:ext cx="1859427" cy="523220"/>
          </a:xfrm>
          <a:prstGeom prst="rect">
            <a:avLst/>
          </a:prstGeom>
          <a:noFill/>
        </p:spPr>
        <p:txBody>
          <a:bodyPr wrap="square" rtlCol="0">
            <a:spAutoFit/>
          </a:bodyPr>
          <a:lstStyle/>
          <a:p>
            <a:r>
              <a:rPr lang="en-US" dirty="0" smtClean="0"/>
              <a:t>By Sasan Valinejad</a:t>
            </a:r>
          </a:p>
          <a:p>
            <a:r>
              <a:rPr lang="en-US" dirty="0" smtClean="0"/>
              <a:t>Feb 15, 2019</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91097" y="417442"/>
            <a:ext cx="8520600" cy="335095"/>
          </a:xfrm>
          <a:prstGeom prst="rect">
            <a:avLst/>
          </a:prstGeom>
          <a:noFill/>
          <a:ln>
            <a:noFill/>
          </a:ln>
        </p:spPr>
        <p:txBody>
          <a:bodyPr spcFirstLastPara="1" wrap="square" lIns="91425" tIns="91425" rIns="91425" bIns="91425" anchor="b" anchorCtr="0">
            <a:noAutofit/>
          </a:bodyPr>
          <a:lstStyle/>
          <a:p>
            <a:pPr lvl="0"/>
            <a:r>
              <a:rPr lang="en-US" dirty="0" smtClean="0"/>
              <a:t>2.1  User Journey – Manipulating Data</a:t>
            </a:r>
          </a:p>
          <a:p>
            <a:pPr lvl="0"/>
            <a:r>
              <a:rPr lang="en-US" sz="2400" b="1" dirty="0" smtClean="0">
                <a:solidFill>
                  <a:srgbClr val="295269"/>
                </a:solidFill>
                <a:latin typeface="Roboto"/>
                <a:ea typeface="Roboto"/>
                <a:cs typeface="Roboto"/>
                <a:sym typeface="Roboto"/>
              </a:rPr>
              <a:t>STEP 4 - Joins</a:t>
            </a:r>
            <a:endParaRPr sz="2400" b="1" dirty="0">
              <a:solidFill>
                <a:srgbClr val="295269"/>
              </a:solidFill>
              <a:latin typeface="Roboto"/>
              <a:ea typeface="Roboto"/>
              <a:cs typeface="Roboto"/>
              <a:sym typeface="Roboto"/>
            </a:endParaRPr>
          </a:p>
        </p:txBody>
      </p:sp>
      <p:sp>
        <p:nvSpPr>
          <p:cNvPr id="331" name="Shape 331"/>
          <p:cNvSpPr txBox="1"/>
          <p:nvPr/>
        </p:nvSpPr>
        <p:spPr>
          <a:xfrm>
            <a:off x="1098263" y="1219199"/>
            <a:ext cx="6866294" cy="2895600"/>
          </a:xfrm>
          <a:prstGeom prst="rect">
            <a:avLst/>
          </a:prstGeom>
          <a:solidFill>
            <a:schemeClr val="bg2">
              <a:lumMod val="20000"/>
              <a:lumOff val="80000"/>
            </a:schemeClr>
          </a:solidFill>
          <a:ln w="9525" cap="flat" cmpd="sng">
            <a:solidFill>
              <a:schemeClr val="bg1"/>
            </a:solidFill>
            <a:prstDash val="solid"/>
            <a:round/>
            <a:headEnd type="none" w="sm" len="sm"/>
            <a:tailEnd type="none" w="sm" len="sm"/>
          </a:ln>
        </p:spPr>
        <p:txBody>
          <a:bodyPr spcFirstLastPara="1" wrap="square" lIns="171450" tIns="91425" rIns="91425" bIns="91425" anchor="t" anchorCtr="0">
            <a:noAutofit/>
          </a:bodyPr>
          <a:lstStyle/>
          <a:p>
            <a:r>
              <a:rPr lang="en-US" b="1" dirty="0"/>
              <a:t>Step 4. </a:t>
            </a:r>
            <a:r>
              <a:rPr lang="en-US" b="1" dirty="0" smtClean="0"/>
              <a:t>Joining </a:t>
            </a:r>
            <a:r>
              <a:rPr lang="en-US" b="1" dirty="0"/>
              <a:t>the tables</a:t>
            </a:r>
            <a:r>
              <a:rPr lang="en-US" b="1" dirty="0" smtClean="0"/>
              <a:t>:</a:t>
            </a:r>
          </a:p>
          <a:p>
            <a:endParaRPr lang="en-US" dirty="0"/>
          </a:p>
          <a:p>
            <a:r>
              <a:rPr lang="en-US" sz="1200" dirty="0">
                <a:latin typeface="Roboto"/>
                <a:ea typeface="Roboto"/>
                <a:cs typeface="Roboto"/>
              </a:rPr>
              <a:t>Since we are using multiple tables, we want to make sure that we are joining the tables on </a:t>
            </a:r>
            <a:r>
              <a:rPr lang="en-US" sz="1200" dirty="0" err="1">
                <a:latin typeface="Roboto"/>
                <a:ea typeface="Roboto"/>
                <a:cs typeface="Roboto"/>
              </a:rPr>
              <a:t>user_id</a:t>
            </a:r>
            <a:r>
              <a:rPr lang="en-US" sz="1200" dirty="0">
                <a:latin typeface="Roboto"/>
                <a:ea typeface="Roboto"/>
                <a:cs typeface="Roboto"/>
              </a:rPr>
              <a:t> to extract relatable data</a:t>
            </a:r>
          </a:p>
          <a:p>
            <a:endParaRPr lang="en-US" sz="1200" dirty="0">
              <a:latin typeface="Roboto"/>
              <a:ea typeface="Roboto"/>
              <a:cs typeface="Roboto"/>
            </a:endParaRPr>
          </a:p>
          <a:p>
            <a:r>
              <a:rPr lang="en-US" sz="1200" dirty="0">
                <a:latin typeface="Roboto"/>
                <a:ea typeface="Roboto"/>
                <a:cs typeface="Roboto"/>
              </a:rPr>
              <a:t>FROM </a:t>
            </a:r>
            <a:r>
              <a:rPr lang="en-US" sz="1200" dirty="0" err="1">
                <a:latin typeface="Roboto"/>
                <a:ea typeface="Roboto"/>
                <a:cs typeface="Roboto"/>
              </a:rPr>
              <a:t>first_touch</a:t>
            </a:r>
            <a:r>
              <a:rPr lang="en-US" sz="1200" dirty="0">
                <a:latin typeface="Roboto"/>
                <a:ea typeface="Roboto"/>
                <a:cs typeface="Roboto"/>
              </a:rPr>
              <a:t> </a:t>
            </a:r>
            <a:r>
              <a:rPr lang="en-US" sz="1200" dirty="0" err="1">
                <a:latin typeface="Roboto"/>
                <a:ea typeface="Roboto"/>
                <a:cs typeface="Roboto"/>
              </a:rPr>
              <a:t>ft</a:t>
            </a:r>
            <a:endParaRPr lang="en-US" sz="1200" dirty="0">
              <a:latin typeface="Roboto"/>
              <a:ea typeface="Roboto"/>
              <a:cs typeface="Roboto"/>
            </a:endParaRPr>
          </a:p>
          <a:p>
            <a:r>
              <a:rPr lang="en-US" sz="1200" dirty="0">
                <a:latin typeface="Roboto"/>
                <a:ea typeface="Roboto"/>
                <a:cs typeface="Roboto"/>
              </a:rPr>
              <a:t>JOIN </a:t>
            </a:r>
            <a:r>
              <a:rPr lang="en-US" sz="1200" dirty="0" err="1">
                <a:latin typeface="Roboto"/>
                <a:ea typeface="Roboto"/>
                <a:cs typeface="Roboto"/>
              </a:rPr>
              <a:t>page_visits</a:t>
            </a:r>
            <a:r>
              <a:rPr lang="en-US" sz="1200" dirty="0">
                <a:latin typeface="Roboto"/>
                <a:ea typeface="Roboto"/>
                <a:cs typeface="Roboto"/>
              </a:rPr>
              <a:t> </a:t>
            </a:r>
            <a:r>
              <a:rPr lang="en-US" sz="1200" dirty="0" err="1">
                <a:latin typeface="Roboto"/>
                <a:ea typeface="Roboto"/>
                <a:cs typeface="Roboto"/>
              </a:rPr>
              <a:t>pv</a:t>
            </a:r>
            <a:endParaRPr lang="en-US" sz="1200" dirty="0">
              <a:latin typeface="Roboto"/>
              <a:ea typeface="Roboto"/>
              <a:cs typeface="Roboto"/>
            </a:endParaRPr>
          </a:p>
          <a:p>
            <a:r>
              <a:rPr lang="en-US" sz="1200" dirty="0">
                <a:latin typeface="Roboto"/>
                <a:ea typeface="Roboto"/>
                <a:cs typeface="Roboto"/>
              </a:rPr>
              <a:t>    ON </a:t>
            </a:r>
            <a:r>
              <a:rPr lang="en-US" sz="1200" dirty="0" err="1">
                <a:latin typeface="Roboto"/>
                <a:ea typeface="Roboto"/>
                <a:cs typeface="Roboto"/>
              </a:rPr>
              <a:t>ft.user_id</a:t>
            </a:r>
            <a:r>
              <a:rPr lang="en-US" sz="1200" dirty="0">
                <a:latin typeface="Roboto"/>
                <a:ea typeface="Roboto"/>
                <a:cs typeface="Roboto"/>
              </a:rPr>
              <a:t> = </a:t>
            </a:r>
            <a:r>
              <a:rPr lang="en-US" sz="1200" dirty="0" err="1">
                <a:latin typeface="Roboto"/>
                <a:ea typeface="Roboto"/>
                <a:cs typeface="Roboto"/>
              </a:rPr>
              <a:t>pv.user_id</a:t>
            </a:r>
            <a:endParaRPr lang="en-US" sz="1200" dirty="0">
              <a:latin typeface="Roboto"/>
              <a:ea typeface="Roboto"/>
              <a:cs typeface="Roboto"/>
            </a:endParaRPr>
          </a:p>
          <a:p>
            <a:endParaRPr lang="en-US" sz="1200" dirty="0">
              <a:latin typeface="Roboto"/>
              <a:ea typeface="Roboto"/>
              <a:cs typeface="Roboto"/>
            </a:endParaRPr>
          </a:p>
          <a:p>
            <a:r>
              <a:rPr lang="en-US" sz="1200" dirty="0">
                <a:latin typeface="Roboto"/>
                <a:ea typeface="Roboto"/>
                <a:cs typeface="Roboto"/>
              </a:rPr>
              <a:t>Next, we also want to make sure we are adequately joining our first </a:t>
            </a:r>
            <a:r>
              <a:rPr lang="en-US" sz="1200" dirty="0" err="1">
                <a:latin typeface="Roboto"/>
                <a:ea typeface="Roboto"/>
                <a:cs typeface="Roboto"/>
              </a:rPr>
              <a:t>touch_at</a:t>
            </a:r>
            <a:r>
              <a:rPr lang="en-US" sz="1200" dirty="0">
                <a:latin typeface="Roboto"/>
                <a:ea typeface="Roboto"/>
                <a:cs typeface="Roboto"/>
              </a:rPr>
              <a:t> attribute to the original timestamp column from </a:t>
            </a:r>
            <a:r>
              <a:rPr lang="en-US" sz="1200" dirty="0" err="1">
                <a:latin typeface="Roboto"/>
                <a:ea typeface="Roboto"/>
                <a:cs typeface="Roboto"/>
              </a:rPr>
              <a:t>pagevisits</a:t>
            </a:r>
            <a:r>
              <a:rPr lang="en-US" sz="1200" dirty="0">
                <a:latin typeface="Roboto"/>
                <a:ea typeface="Roboto"/>
                <a:cs typeface="Roboto"/>
              </a:rPr>
              <a:t> table</a:t>
            </a:r>
          </a:p>
          <a:p>
            <a:endParaRPr lang="en-US" sz="1200" dirty="0">
              <a:latin typeface="Roboto"/>
              <a:ea typeface="Roboto"/>
              <a:cs typeface="Roboto"/>
            </a:endParaRPr>
          </a:p>
          <a:p>
            <a:r>
              <a:rPr lang="en-US" sz="1200" dirty="0">
                <a:latin typeface="Roboto"/>
                <a:ea typeface="Roboto"/>
                <a:cs typeface="Roboto"/>
              </a:rPr>
              <a:t>    AND </a:t>
            </a:r>
            <a:r>
              <a:rPr lang="en-US" sz="1200" dirty="0" err="1">
                <a:latin typeface="Roboto"/>
                <a:ea typeface="Roboto"/>
                <a:cs typeface="Roboto"/>
              </a:rPr>
              <a:t>ft.first_touch_at</a:t>
            </a:r>
            <a:r>
              <a:rPr lang="en-US" sz="1200" dirty="0">
                <a:latin typeface="Roboto"/>
                <a:ea typeface="Roboto"/>
                <a:cs typeface="Roboto"/>
              </a:rPr>
              <a:t> = </a:t>
            </a:r>
            <a:r>
              <a:rPr lang="en-US" sz="1200" dirty="0" err="1">
                <a:latin typeface="Roboto"/>
                <a:ea typeface="Roboto"/>
                <a:cs typeface="Roboto"/>
              </a:rPr>
              <a:t>pv.timestamp</a:t>
            </a:r>
            <a:endParaRPr lang="en-US" sz="1200" dirty="0">
              <a:latin typeface="Roboto"/>
              <a:ea typeface="Roboto"/>
              <a:cs typeface="Roboto"/>
            </a:endParaRPr>
          </a:p>
          <a:p>
            <a:pPr marL="171450" lvl="0" indent="-190500" rtl="0">
              <a:lnSpc>
                <a:spcPct val="115000"/>
              </a:lnSpc>
              <a:spcBef>
                <a:spcPts val="0"/>
              </a:spcBef>
              <a:spcAft>
                <a:spcPts val="0"/>
              </a:spcAft>
              <a:buSzPts val="1200"/>
              <a:buChar char="●"/>
            </a:pPr>
            <a:endParaRPr sz="1200" dirty="0">
              <a:latin typeface="Roboto"/>
              <a:ea typeface="Roboto"/>
              <a:cs typeface="Roboto"/>
              <a:sym typeface="Roboto"/>
            </a:endParaRPr>
          </a:p>
        </p:txBody>
      </p:sp>
    </p:spTree>
    <p:extLst>
      <p:ext uri="{BB962C8B-B14F-4D97-AF65-F5344CB8AC3E}">
        <p14:creationId xmlns:p14="http://schemas.microsoft.com/office/powerpoint/2010/main" val="2236745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91097" y="417442"/>
            <a:ext cx="8520600" cy="335095"/>
          </a:xfrm>
          <a:prstGeom prst="rect">
            <a:avLst/>
          </a:prstGeom>
          <a:noFill/>
          <a:ln>
            <a:noFill/>
          </a:ln>
        </p:spPr>
        <p:txBody>
          <a:bodyPr spcFirstLastPara="1" wrap="square" lIns="91425" tIns="91425" rIns="91425" bIns="91425" anchor="b" anchorCtr="0">
            <a:noAutofit/>
          </a:bodyPr>
          <a:lstStyle/>
          <a:p>
            <a:pPr lvl="0"/>
            <a:r>
              <a:rPr lang="en-US" dirty="0" smtClean="0"/>
              <a:t>2.1  User Journey – Querying our Code</a:t>
            </a:r>
          </a:p>
          <a:p>
            <a:pPr lvl="0"/>
            <a:r>
              <a:rPr lang="en-US" sz="2400" b="1" dirty="0" smtClean="0">
                <a:solidFill>
                  <a:srgbClr val="295269"/>
                </a:solidFill>
                <a:latin typeface="Roboto"/>
                <a:ea typeface="Roboto"/>
                <a:cs typeface="Roboto"/>
                <a:sym typeface="Roboto"/>
              </a:rPr>
              <a:t>First touch – Run it…</a:t>
            </a:r>
            <a:endParaRPr sz="2400" b="1" dirty="0">
              <a:solidFill>
                <a:srgbClr val="295269"/>
              </a:solidFill>
              <a:latin typeface="Roboto"/>
              <a:ea typeface="Roboto"/>
              <a:cs typeface="Roboto"/>
              <a:sym typeface="Roboto"/>
            </a:endParaRPr>
          </a:p>
        </p:txBody>
      </p:sp>
      <p:sp>
        <p:nvSpPr>
          <p:cNvPr id="331" name="Shape 331"/>
          <p:cNvSpPr txBox="1"/>
          <p:nvPr/>
        </p:nvSpPr>
        <p:spPr>
          <a:xfrm>
            <a:off x="149993" y="871678"/>
            <a:ext cx="3335329" cy="3700323"/>
          </a:xfrm>
          <a:prstGeom prst="rect">
            <a:avLst/>
          </a:prstGeom>
          <a:solidFill>
            <a:schemeClr val="bg2">
              <a:lumMod val="20000"/>
              <a:lumOff val="80000"/>
            </a:schemeClr>
          </a:solidFill>
          <a:ln w="9525" cap="flat" cmpd="sng">
            <a:solidFill>
              <a:schemeClr val="bg1"/>
            </a:solidFill>
            <a:prstDash val="solid"/>
            <a:round/>
            <a:headEnd type="none" w="sm" len="sm"/>
            <a:tailEnd type="none" w="sm" len="sm"/>
          </a:ln>
        </p:spPr>
        <p:txBody>
          <a:bodyPr spcFirstLastPara="1" wrap="square" lIns="171450" tIns="91425" rIns="91425" bIns="91425" anchor="t" anchorCtr="0">
            <a:noAutofit/>
          </a:bodyPr>
          <a:lstStyle/>
          <a:p>
            <a:r>
              <a:rPr lang="en-US" sz="1200" dirty="0">
                <a:latin typeface="Roboto"/>
                <a:ea typeface="Roboto"/>
                <a:cs typeface="Roboto"/>
              </a:rPr>
              <a:t>Now we can use our code to navigate the tables from </a:t>
            </a:r>
            <a:r>
              <a:rPr lang="en-US" sz="1200" dirty="0" err="1">
                <a:latin typeface="Roboto"/>
                <a:ea typeface="Roboto"/>
                <a:cs typeface="Roboto"/>
              </a:rPr>
              <a:t>CoolTShirts</a:t>
            </a:r>
            <a:r>
              <a:rPr lang="en-US" sz="1200" dirty="0">
                <a:latin typeface="Roboto"/>
                <a:ea typeface="Roboto"/>
                <a:cs typeface="Roboto"/>
              </a:rPr>
              <a:t> tables and experience the user Journey:</a:t>
            </a:r>
          </a:p>
          <a:p>
            <a:endParaRPr lang="en-US" sz="1200" dirty="0">
              <a:latin typeface="Roboto"/>
              <a:ea typeface="Roboto"/>
              <a:cs typeface="Roboto"/>
            </a:endParaRPr>
          </a:p>
          <a:p>
            <a:r>
              <a:rPr lang="en-US" sz="1200" dirty="0">
                <a:latin typeface="Roboto"/>
                <a:ea typeface="Roboto"/>
                <a:cs typeface="Roboto"/>
              </a:rPr>
              <a:t>WITH </a:t>
            </a:r>
            <a:r>
              <a:rPr lang="en-US" sz="1200" dirty="0" err="1">
                <a:latin typeface="Roboto"/>
                <a:ea typeface="Roboto"/>
                <a:cs typeface="Roboto"/>
              </a:rPr>
              <a:t>first_touch</a:t>
            </a:r>
            <a:r>
              <a:rPr lang="en-US" sz="1200" dirty="0">
                <a:latin typeface="Roboto"/>
                <a:ea typeface="Roboto"/>
                <a:cs typeface="Roboto"/>
              </a:rPr>
              <a:t> AS (</a:t>
            </a:r>
          </a:p>
          <a:p>
            <a:r>
              <a:rPr lang="en-US" sz="1200" dirty="0">
                <a:latin typeface="Roboto"/>
                <a:ea typeface="Roboto"/>
                <a:cs typeface="Roboto"/>
              </a:rPr>
              <a:t>    SELECT </a:t>
            </a:r>
            <a:r>
              <a:rPr lang="en-US" sz="1200" dirty="0" err="1">
                <a:latin typeface="Roboto"/>
                <a:ea typeface="Roboto"/>
                <a:cs typeface="Roboto"/>
              </a:rPr>
              <a:t>user_id</a:t>
            </a:r>
            <a:r>
              <a:rPr lang="en-US" sz="1200" dirty="0">
                <a:latin typeface="Roboto"/>
                <a:ea typeface="Roboto"/>
                <a:cs typeface="Roboto"/>
              </a:rPr>
              <a:t>,</a:t>
            </a:r>
          </a:p>
          <a:p>
            <a:r>
              <a:rPr lang="en-US" sz="1200" dirty="0">
                <a:latin typeface="Roboto"/>
                <a:ea typeface="Roboto"/>
                <a:cs typeface="Roboto"/>
              </a:rPr>
              <a:t>        MIN(timestamp) as </a:t>
            </a:r>
            <a:r>
              <a:rPr lang="en-US" sz="1200" dirty="0" err="1">
                <a:latin typeface="Roboto"/>
                <a:ea typeface="Roboto"/>
                <a:cs typeface="Roboto"/>
              </a:rPr>
              <a:t>first_touch_at</a:t>
            </a:r>
            <a:endParaRPr lang="en-US" sz="1200" dirty="0">
              <a:latin typeface="Roboto"/>
              <a:ea typeface="Roboto"/>
              <a:cs typeface="Roboto"/>
            </a:endParaRPr>
          </a:p>
          <a:p>
            <a:r>
              <a:rPr lang="en-US" sz="1200" dirty="0">
                <a:latin typeface="Roboto"/>
                <a:ea typeface="Roboto"/>
                <a:cs typeface="Roboto"/>
              </a:rPr>
              <a:t>    FROM </a:t>
            </a:r>
            <a:r>
              <a:rPr lang="en-US" sz="1200" dirty="0" err="1">
                <a:latin typeface="Roboto"/>
                <a:ea typeface="Roboto"/>
                <a:cs typeface="Roboto"/>
              </a:rPr>
              <a:t>page_visits</a:t>
            </a:r>
            <a:endParaRPr lang="en-US" sz="1200" dirty="0">
              <a:latin typeface="Roboto"/>
              <a:ea typeface="Roboto"/>
              <a:cs typeface="Roboto"/>
            </a:endParaRPr>
          </a:p>
          <a:p>
            <a:r>
              <a:rPr lang="en-US" sz="1200" dirty="0">
                <a:latin typeface="Roboto"/>
                <a:ea typeface="Roboto"/>
                <a:cs typeface="Roboto"/>
              </a:rPr>
              <a:t>    GROUP BY </a:t>
            </a:r>
            <a:r>
              <a:rPr lang="en-US" sz="1200" dirty="0" err="1">
                <a:latin typeface="Roboto"/>
                <a:ea typeface="Roboto"/>
                <a:cs typeface="Roboto"/>
              </a:rPr>
              <a:t>user_id</a:t>
            </a:r>
            <a:r>
              <a:rPr lang="en-US" sz="1200" dirty="0">
                <a:latin typeface="Roboto"/>
                <a:ea typeface="Roboto"/>
                <a:cs typeface="Roboto"/>
              </a:rPr>
              <a:t>)</a:t>
            </a:r>
          </a:p>
          <a:p>
            <a:r>
              <a:rPr lang="en-US" sz="1200" dirty="0">
                <a:latin typeface="Roboto"/>
                <a:ea typeface="Roboto"/>
                <a:cs typeface="Roboto"/>
              </a:rPr>
              <a:t>SELECT </a:t>
            </a:r>
            <a:r>
              <a:rPr lang="en-US" sz="1200" dirty="0" err="1">
                <a:latin typeface="Roboto"/>
                <a:ea typeface="Roboto"/>
                <a:cs typeface="Roboto"/>
              </a:rPr>
              <a:t>ft.user_id</a:t>
            </a:r>
            <a:r>
              <a:rPr lang="en-US" sz="1200" dirty="0">
                <a:latin typeface="Roboto"/>
                <a:ea typeface="Roboto"/>
                <a:cs typeface="Roboto"/>
              </a:rPr>
              <a:t>,</a:t>
            </a:r>
          </a:p>
          <a:p>
            <a:r>
              <a:rPr lang="en-US" sz="1200" dirty="0">
                <a:latin typeface="Roboto"/>
                <a:ea typeface="Roboto"/>
                <a:cs typeface="Roboto"/>
              </a:rPr>
              <a:t>       </a:t>
            </a:r>
            <a:r>
              <a:rPr lang="en-US" sz="1200" dirty="0" err="1">
                <a:latin typeface="Roboto"/>
                <a:ea typeface="Roboto"/>
                <a:cs typeface="Roboto"/>
              </a:rPr>
              <a:t>ft.first_touch_at</a:t>
            </a:r>
            <a:r>
              <a:rPr lang="en-US" sz="1200" dirty="0">
                <a:latin typeface="Roboto"/>
                <a:ea typeface="Roboto"/>
                <a:cs typeface="Roboto"/>
              </a:rPr>
              <a:t>,</a:t>
            </a:r>
          </a:p>
          <a:p>
            <a:r>
              <a:rPr lang="en-US" sz="1200" dirty="0">
                <a:latin typeface="Roboto"/>
                <a:ea typeface="Roboto"/>
                <a:cs typeface="Roboto"/>
              </a:rPr>
              <a:t>       </a:t>
            </a:r>
            <a:r>
              <a:rPr lang="en-US" sz="1200" dirty="0" err="1">
                <a:latin typeface="Roboto"/>
                <a:ea typeface="Roboto"/>
                <a:cs typeface="Roboto"/>
              </a:rPr>
              <a:t>pv.utm_source</a:t>
            </a:r>
            <a:r>
              <a:rPr lang="en-US" sz="1200" dirty="0">
                <a:latin typeface="Roboto"/>
                <a:ea typeface="Roboto"/>
                <a:cs typeface="Roboto"/>
              </a:rPr>
              <a:t>,</a:t>
            </a:r>
          </a:p>
          <a:p>
            <a:r>
              <a:rPr lang="en-US" sz="1200" dirty="0">
                <a:latin typeface="Roboto"/>
                <a:ea typeface="Roboto"/>
                <a:cs typeface="Roboto"/>
              </a:rPr>
              <a:t>       </a:t>
            </a:r>
            <a:r>
              <a:rPr lang="en-US" sz="1200" dirty="0" err="1">
                <a:latin typeface="Roboto"/>
                <a:ea typeface="Roboto"/>
                <a:cs typeface="Roboto"/>
              </a:rPr>
              <a:t>pv.utm_campaign</a:t>
            </a:r>
            <a:r>
              <a:rPr lang="en-US" sz="1200" dirty="0">
                <a:latin typeface="Roboto"/>
                <a:ea typeface="Roboto"/>
                <a:cs typeface="Roboto"/>
              </a:rPr>
              <a:t>,</a:t>
            </a:r>
          </a:p>
          <a:p>
            <a:r>
              <a:rPr lang="en-US" sz="1200" dirty="0">
                <a:latin typeface="Roboto"/>
                <a:ea typeface="Roboto"/>
                <a:cs typeface="Roboto"/>
              </a:rPr>
              <a:t>        </a:t>
            </a:r>
            <a:r>
              <a:rPr lang="en-US" sz="1200" dirty="0" err="1">
                <a:latin typeface="Roboto"/>
                <a:ea typeface="Roboto"/>
                <a:cs typeface="Roboto"/>
              </a:rPr>
              <a:t>pv.utm_campaign</a:t>
            </a:r>
            <a:endParaRPr lang="en-US" sz="1200" dirty="0">
              <a:latin typeface="Roboto"/>
              <a:ea typeface="Roboto"/>
              <a:cs typeface="Roboto"/>
            </a:endParaRPr>
          </a:p>
          <a:p>
            <a:r>
              <a:rPr lang="en-US" sz="1200" dirty="0">
                <a:latin typeface="Roboto"/>
                <a:ea typeface="Roboto"/>
                <a:cs typeface="Roboto"/>
              </a:rPr>
              <a:t>FROM </a:t>
            </a:r>
            <a:r>
              <a:rPr lang="en-US" sz="1200" dirty="0" err="1">
                <a:latin typeface="Roboto"/>
                <a:ea typeface="Roboto"/>
                <a:cs typeface="Roboto"/>
              </a:rPr>
              <a:t>first_touch</a:t>
            </a:r>
            <a:r>
              <a:rPr lang="en-US" sz="1200" dirty="0">
                <a:latin typeface="Roboto"/>
                <a:ea typeface="Roboto"/>
                <a:cs typeface="Roboto"/>
              </a:rPr>
              <a:t> </a:t>
            </a:r>
            <a:r>
              <a:rPr lang="en-US" sz="1200" dirty="0" err="1">
                <a:latin typeface="Roboto"/>
                <a:ea typeface="Roboto"/>
                <a:cs typeface="Roboto"/>
              </a:rPr>
              <a:t>ft</a:t>
            </a:r>
            <a:endParaRPr lang="en-US" sz="1200" dirty="0">
              <a:latin typeface="Roboto"/>
              <a:ea typeface="Roboto"/>
              <a:cs typeface="Roboto"/>
            </a:endParaRPr>
          </a:p>
          <a:p>
            <a:r>
              <a:rPr lang="en-US" sz="1200" dirty="0">
                <a:latin typeface="Roboto"/>
                <a:ea typeface="Roboto"/>
                <a:cs typeface="Roboto"/>
              </a:rPr>
              <a:t>JOIN </a:t>
            </a:r>
            <a:r>
              <a:rPr lang="en-US" sz="1200" dirty="0" err="1">
                <a:latin typeface="Roboto"/>
                <a:ea typeface="Roboto"/>
                <a:cs typeface="Roboto"/>
              </a:rPr>
              <a:t>page_visits</a:t>
            </a:r>
            <a:r>
              <a:rPr lang="en-US" sz="1200" dirty="0">
                <a:latin typeface="Roboto"/>
                <a:ea typeface="Roboto"/>
                <a:cs typeface="Roboto"/>
              </a:rPr>
              <a:t> </a:t>
            </a:r>
            <a:r>
              <a:rPr lang="en-US" sz="1200" dirty="0" err="1">
                <a:latin typeface="Roboto"/>
                <a:ea typeface="Roboto"/>
                <a:cs typeface="Roboto"/>
              </a:rPr>
              <a:t>pv</a:t>
            </a:r>
            <a:endParaRPr lang="en-US" sz="1200" dirty="0">
              <a:latin typeface="Roboto"/>
              <a:ea typeface="Roboto"/>
              <a:cs typeface="Roboto"/>
            </a:endParaRPr>
          </a:p>
          <a:p>
            <a:r>
              <a:rPr lang="en-US" sz="1200" dirty="0">
                <a:latin typeface="Roboto"/>
                <a:ea typeface="Roboto"/>
                <a:cs typeface="Roboto"/>
              </a:rPr>
              <a:t>    ON </a:t>
            </a:r>
            <a:r>
              <a:rPr lang="en-US" sz="1200" dirty="0" err="1">
                <a:latin typeface="Roboto"/>
                <a:ea typeface="Roboto"/>
                <a:cs typeface="Roboto"/>
              </a:rPr>
              <a:t>ft.user_id</a:t>
            </a:r>
            <a:r>
              <a:rPr lang="en-US" sz="1200" dirty="0">
                <a:latin typeface="Roboto"/>
                <a:ea typeface="Roboto"/>
                <a:cs typeface="Roboto"/>
              </a:rPr>
              <a:t> = </a:t>
            </a:r>
            <a:r>
              <a:rPr lang="en-US" sz="1200" dirty="0" err="1">
                <a:latin typeface="Roboto"/>
                <a:ea typeface="Roboto"/>
                <a:cs typeface="Roboto"/>
              </a:rPr>
              <a:t>pv.user_id</a:t>
            </a:r>
            <a:endParaRPr lang="en-US" sz="1200" dirty="0">
              <a:latin typeface="Roboto"/>
              <a:ea typeface="Roboto"/>
              <a:cs typeface="Roboto"/>
            </a:endParaRPr>
          </a:p>
          <a:p>
            <a:r>
              <a:rPr lang="en-US" sz="1200" dirty="0">
                <a:latin typeface="Roboto"/>
                <a:ea typeface="Roboto"/>
                <a:cs typeface="Roboto"/>
              </a:rPr>
              <a:t>    AND </a:t>
            </a:r>
            <a:r>
              <a:rPr lang="en-US" sz="1200" dirty="0" err="1">
                <a:latin typeface="Roboto"/>
                <a:ea typeface="Roboto"/>
                <a:cs typeface="Roboto"/>
              </a:rPr>
              <a:t>ft.first_touch_at</a:t>
            </a:r>
            <a:r>
              <a:rPr lang="en-US" sz="1200" dirty="0">
                <a:latin typeface="Roboto"/>
                <a:ea typeface="Roboto"/>
                <a:cs typeface="Roboto"/>
              </a:rPr>
              <a:t> = </a:t>
            </a:r>
            <a:r>
              <a:rPr lang="en-US" sz="1200" dirty="0" err="1">
                <a:latin typeface="Roboto"/>
                <a:ea typeface="Roboto"/>
                <a:cs typeface="Roboto"/>
              </a:rPr>
              <a:t>pv.timestamp</a:t>
            </a:r>
            <a:endParaRPr lang="en-US" sz="1200" dirty="0">
              <a:latin typeface="Roboto"/>
              <a:ea typeface="Roboto"/>
              <a:cs typeface="Roboto"/>
            </a:endParaRPr>
          </a:p>
          <a:p>
            <a:r>
              <a:rPr lang="en-US" sz="1200" dirty="0">
                <a:latin typeface="Roboto"/>
                <a:ea typeface="Roboto"/>
                <a:cs typeface="Roboto"/>
              </a:rPr>
              <a:t>   ;</a:t>
            </a:r>
          </a:p>
          <a:p>
            <a:r>
              <a:rPr lang="en-US" dirty="0"/>
              <a:t> </a:t>
            </a:r>
          </a:p>
          <a:p>
            <a:r>
              <a:rPr lang="en-US" dirty="0"/>
              <a:t> </a:t>
            </a:r>
          </a:p>
          <a:p>
            <a:r>
              <a:rPr lang="en-US" dirty="0"/>
              <a:t> </a:t>
            </a:r>
          </a:p>
          <a:p>
            <a:pPr marL="171450" lvl="0" indent="-190500" rtl="0">
              <a:lnSpc>
                <a:spcPct val="115000"/>
              </a:lnSpc>
              <a:spcBef>
                <a:spcPts val="0"/>
              </a:spcBef>
              <a:spcAft>
                <a:spcPts val="0"/>
              </a:spcAft>
              <a:buSzPts val="1200"/>
              <a:buChar char="●"/>
            </a:pPr>
            <a:endParaRPr sz="1200" dirty="0">
              <a:latin typeface="Roboto"/>
              <a:ea typeface="Roboto"/>
              <a:cs typeface="Roboto"/>
              <a:sym typeface="Roboto"/>
            </a:endParaRPr>
          </a:p>
        </p:txBody>
      </p:sp>
      <p:pic>
        <p:nvPicPr>
          <p:cNvPr id="2" name="Picture 1"/>
          <p:cNvPicPr>
            <a:picLocks noChangeAspect="1"/>
          </p:cNvPicPr>
          <p:nvPr/>
        </p:nvPicPr>
        <p:blipFill>
          <a:blip r:embed="rId3"/>
          <a:stretch>
            <a:fillRect/>
          </a:stretch>
        </p:blipFill>
        <p:spPr>
          <a:xfrm>
            <a:off x="3939829" y="1298713"/>
            <a:ext cx="4775755" cy="2497413"/>
          </a:xfrm>
          <a:prstGeom prst="rect">
            <a:avLst/>
          </a:prstGeom>
        </p:spPr>
      </p:pic>
    </p:spTree>
    <p:extLst>
      <p:ext uri="{BB962C8B-B14F-4D97-AF65-F5344CB8AC3E}">
        <p14:creationId xmlns:p14="http://schemas.microsoft.com/office/powerpoint/2010/main" val="3804828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6078" y="712651"/>
            <a:ext cx="8520600" cy="335095"/>
          </a:xfrm>
          <a:prstGeom prst="rect">
            <a:avLst/>
          </a:prstGeom>
          <a:noFill/>
          <a:ln>
            <a:noFill/>
          </a:ln>
        </p:spPr>
        <p:txBody>
          <a:bodyPr spcFirstLastPara="1" wrap="square" lIns="91425" tIns="91425" rIns="91425" bIns="91425" anchor="b" anchorCtr="0">
            <a:noAutofit/>
          </a:bodyPr>
          <a:lstStyle/>
          <a:p>
            <a:pPr lvl="0"/>
            <a:r>
              <a:rPr lang="en-US" dirty="0" smtClean="0"/>
              <a:t>2.1 User Journey – Querying our Code</a:t>
            </a:r>
          </a:p>
          <a:p>
            <a:r>
              <a:rPr lang="en-US" sz="2400" b="1" dirty="0" smtClean="0">
                <a:solidFill>
                  <a:srgbClr val="295269"/>
                </a:solidFill>
                <a:latin typeface="Roboto"/>
                <a:ea typeface="Roboto"/>
                <a:cs typeface="Roboto"/>
                <a:sym typeface="Roboto"/>
              </a:rPr>
              <a:t>First touch - </a:t>
            </a:r>
            <a:r>
              <a:rPr lang="en-US" sz="1100" dirty="0"/>
              <a:t>How many first touch each campaign is responsible for?</a:t>
            </a:r>
          </a:p>
          <a:p>
            <a:pPr lvl="0"/>
            <a:endParaRPr sz="2400" b="1" dirty="0">
              <a:solidFill>
                <a:srgbClr val="295269"/>
              </a:solidFill>
              <a:latin typeface="Roboto"/>
              <a:ea typeface="Roboto"/>
              <a:cs typeface="Roboto"/>
              <a:sym typeface="Roboto"/>
            </a:endParaRPr>
          </a:p>
        </p:txBody>
      </p:sp>
      <p:sp>
        <p:nvSpPr>
          <p:cNvPr id="331" name="Shape 331"/>
          <p:cNvSpPr txBox="1"/>
          <p:nvPr/>
        </p:nvSpPr>
        <p:spPr>
          <a:xfrm>
            <a:off x="133070" y="621780"/>
            <a:ext cx="8694355" cy="4430849"/>
          </a:xfrm>
          <a:prstGeom prst="rect">
            <a:avLst/>
          </a:prstGeom>
          <a:solidFill>
            <a:schemeClr val="bg2">
              <a:lumMod val="20000"/>
              <a:lumOff val="80000"/>
            </a:schemeClr>
          </a:solidFill>
          <a:ln w="9525" cap="flat" cmpd="sng">
            <a:solidFill>
              <a:schemeClr val="bg1"/>
            </a:solidFill>
            <a:prstDash val="solid"/>
            <a:round/>
            <a:headEnd type="none" w="sm" len="sm"/>
            <a:tailEnd type="none" w="sm" len="sm"/>
          </a:ln>
        </p:spPr>
        <p:txBody>
          <a:bodyPr spcFirstLastPara="1" wrap="square" lIns="171450" tIns="91425" rIns="91425" bIns="91425" anchor="t" anchorCtr="0">
            <a:noAutofit/>
          </a:bodyPr>
          <a:lstStyle/>
          <a:p>
            <a:r>
              <a:rPr lang="en-US" sz="1200" dirty="0">
                <a:latin typeface="Roboto"/>
                <a:ea typeface="Roboto"/>
                <a:cs typeface="Roboto"/>
              </a:rPr>
              <a:t>Now that we have written our code, we can simply edit/add few to it and see exactly how many first touch each campaign is responsible for (Highlighted in red).</a:t>
            </a:r>
          </a:p>
          <a:p>
            <a:endParaRPr lang="en-US" sz="1200" dirty="0">
              <a:latin typeface="Roboto"/>
              <a:ea typeface="Roboto"/>
              <a:cs typeface="Roboto"/>
            </a:endParaRPr>
          </a:p>
          <a:p>
            <a:r>
              <a:rPr lang="en-US" sz="1200" dirty="0">
                <a:latin typeface="Roboto"/>
                <a:ea typeface="Roboto"/>
                <a:cs typeface="Roboto"/>
              </a:rPr>
              <a:t>To get a count, we can simple add a count function to campaign – see edits below:</a:t>
            </a:r>
          </a:p>
          <a:p>
            <a:r>
              <a:rPr lang="en-US" sz="1200" dirty="0">
                <a:latin typeface="Roboto"/>
                <a:ea typeface="Roboto"/>
                <a:cs typeface="Roboto"/>
              </a:rPr>
              <a:t>Make sure to group by and</a:t>
            </a:r>
          </a:p>
          <a:p>
            <a:r>
              <a:rPr lang="en-US" sz="1200" dirty="0">
                <a:latin typeface="Roboto"/>
                <a:ea typeface="Roboto"/>
                <a:cs typeface="Roboto"/>
              </a:rPr>
              <a:t> order by DESC (Optional)</a:t>
            </a:r>
          </a:p>
          <a:p>
            <a:endParaRPr lang="en-US" sz="900" dirty="0" smtClean="0"/>
          </a:p>
          <a:p>
            <a:r>
              <a:rPr lang="en-US" sz="900" dirty="0"/>
              <a:t>WITH </a:t>
            </a:r>
            <a:r>
              <a:rPr lang="en-US" sz="900" dirty="0" err="1"/>
              <a:t>first_touch</a:t>
            </a:r>
            <a:r>
              <a:rPr lang="en-US" sz="900" dirty="0"/>
              <a:t> AS (</a:t>
            </a:r>
          </a:p>
          <a:p>
            <a:r>
              <a:rPr lang="en-US" sz="900" dirty="0"/>
              <a:t>    SELECT </a:t>
            </a:r>
            <a:r>
              <a:rPr lang="en-US" sz="900" dirty="0" err="1"/>
              <a:t>user_id</a:t>
            </a:r>
            <a:r>
              <a:rPr lang="en-US" sz="900" dirty="0"/>
              <a:t>,</a:t>
            </a:r>
          </a:p>
          <a:p>
            <a:r>
              <a:rPr lang="en-US" sz="900" dirty="0"/>
              <a:t>        MIN(timestamp) as </a:t>
            </a:r>
            <a:r>
              <a:rPr lang="en-US" sz="900" dirty="0" err="1"/>
              <a:t>first_touch_at</a:t>
            </a:r>
            <a:endParaRPr lang="en-US" sz="900" dirty="0"/>
          </a:p>
          <a:p>
            <a:r>
              <a:rPr lang="en-US" sz="900" dirty="0"/>
              <a:t>    FROM </a:t>
            </a:r>
            <a:r>
              <a:rPr lang="en-US" sz="900" dirty="0" err="1"/>
              <a:t>page_visits</a:t>
            </a:r>
            <a:endParaRPr lang="en-US" sz="900" dirty="0"/>
          </a:p>
          <a:p>
            <a:r>
              <a:rPr lang="en-US" sz="900" dirty="0"/>
              <a:t>    GROUP BY </a:t>
            </a:r>
            <a:r>
              <a:rPr lang="en-US" sz="900" dirty="0" err="1"/>
              <a:t>user_id</a:t>
            </a:r>
            <a:r>
              <a:rPr lang="en-US" sz="900" dirty="0"/>
              <a:t>)</a:t>
            </a:r>
          </a:p>
          <a:p>
            <a:r>
              <a:rPr lang="en-US" sz="900" dirty="0"/>
              <a:t>SELECT </a:t>
            </a:r>
            <a:r>
              <a:rPr lang="en-US" sz="900" dirty="0" err="1"/>
              <a:t>ft.user_id</a:t>
            </a:r>
            <a:r>
              <a:rPr lang="en-US" sz="900" dirty="0"/>
              <a:t>,</a:t>
            </a:r>
          </a:p>
          <a:p>
            <a:r>
              <a:rPr lang="en-US" sz="900" dirty="0"/>
              <a:t>       </a:t>
            </a:r>
            <a:r>
              <a:rPr lang="en-US" sz="900" dirty="0" err="1"/>
              <a:t>ft.first_touch_at</a:t>
            </a:r>
            <a:r>
              <a:rPr lang="en-US" sz="900" dirty="0"/>
              <a:t>,</a:t>
            </a:r>
          </a:p>
          <a:p>
            <a:r>
              <a:rPr lang="en-US" sz="900" dirty="0"/>
              <a:t>       </a:t>
            </a:r>
            <a:r>
              <a:rPr lang="en-US" sz="900" dirty="0" err="1"/>
              <a:t>pv.utm_source</a:t>
            </a:r>
            <a:r>
              <a:rPr lang="en-US" sz="900" dirty="0"/>
              <a:t>,</a:t>
            </a:r>
          </a:p>
          <a:p>
            <a:r>
              <a:rPr lang="en-US" sz="900" dirty="0"/>
              <a:t>       </a:t>
            </a:r>
            <a:r>
              <a:rPr lang="en-US" sz="900" dirty="0" err="1"/>
              <a:t>pv.utm_campaign</a:t>
            </a:r>
            <a:r>
              <a:rPr lang="en-US" sz="900" dirty="0"/>
              <a:t>,</a:t>
            </a:r>
          </a:p>
          <a:p>
            <a:r>
              <a:rPr lang="en-US" sz="900" dirty="0"/>
              <a:t>       </a:t>
            </a:r>
            <a:r>
              <a:rPr lang="en-US" sz="900" dirty="0" smtClean="0">
                <a:solidFill>
                  <a:srgbClr val="FF0000"/>
                </a:solidFill>
              </a:rPr>
              <a:t>COUNT(</a:t>
            </a:r>
            <a:r>
              <a:rPr lang="en-US" sz="900" dirty="0" err="1" smtClean="0">
                <a:solidFill>
                  <a:srgbClr val="FF0000"/>
                </a:solidFill>
              </a:rPr>
              <a:t>utm_campaign</a:t>
            </a:r>
            <a:r>
              <a:rPr lang="en-US" sz="900" dirty="0" smtClean="0">
                <a:solidFill>
                  <a:srgbClr val="FF0000"/>
                </a:solidFill>
              </a:rPr>
              <a:t>) </a:t>
            </a:r>
            <a:r>
              <a:rPr lang="en-US" sz="900" dirty="0" smtClean="0"/>
              <a:t>FROM </a:t>
            </a:r>
            <a:r>
              <a:rPr lang="en-US" sz="900" dirty="0" err="1"/>
              <a:t>first_touch</a:t>
            </a:r>
            <a:r>
              <a:rPr lang="en-US" sz="900" dirty="0"/>
              <a:t> </a:t>
            </a:r>
            <a:r>
              <a:rPr lang="en-US" sz="900" dirty="0" err="1"/>
              <a:t>ft</a:t>
            </a:r>
            <a:endParaRPr lang="en-US" sz="900" dirty="0"/>
          </a:p>
          <a:p>
            <a:r>
              <a:rPr lang="en-US" sz="900" dirty="0"/>
              <a:t>JOIN </a:t>
            </a:r>
            <a:r>
              <a:rPr lang="en-US" sz="900" dirty="0" err="1"/>
              <a:t>page_visits</a:t>
            </a:r>
            <a:r>
              <a:rPr lang="en-US" sz="900" dirty="0"/>
              <a:t> </a:t>
            </a:r>
            <a:r>
              <a:rPr lang="en-US" sz="900" dirty="0" err="1"/>
              <a:t>pv</a:t>
            </a:r>
            <a:endParaRPr lang="en-US" sz="900" dirty="0"/>
          </a:p>
          <a:p>
            <a:r>
              <a:rPr lang="en-US" sz="900" dirty="0"/>
              <a:t>    ON </a:t>
            </a:r>
            <a:r>
              <a:rPr lang="en-US" sz="900" dirty="0" err="1"/>
              <a:t>ft.user_id</a:t>
            </a:r>
            <a:r>
              <a:rPr lang="en-US" sz="900" dirty="0"/>
              <a:t> = </a:t>
            </a:r>
            <a:r>
              <a:rPr lang="en-US" sz="900" dirty="0" err="1"/>
              <a:t>pv.user_id</a:t>
            </a:r>
            <a:endParaRPr lang="en-US" sz="900" dirty="0"/>
          </a:p>
          <a:p>
            <a:r>
              <a:rPr lang="en-US" sz="900" dirty="0"/>
              <a:t>    AND </a:t>
            </a:r>
            <a:r>
              <a:rPr lang="en-US" sz="900" dirty="0" err="1"/>
              <a:t>ft.first_touch_at</a:t>
            </a:r>
            <a:r>
              <a:rPr lang="en-US" sz="900" dirty="0"/>
              <a:t> = </a:t>
            </a:r>
            <a:r>
              <a:rPr lang="en-US" sz="900" dirty="0" err="1" smtClean="0"/>
              <a:t>pv.timestamp</a:t>
            </a:r>
            <a:endParaRPr lang="en-US" sz="900" dirty="0" smtClean="0"/>
          </a:p>
          <a:p>
            <a:r>
              <a:rPr lang="en-US" sz="900" dirty="0">
                <a:solidFill>
                  <a:srgbClr val="FF0000"/>
                </a:solidFill>
              </a:rPr>
              <a:t>GROUP BY </a:t>
            </a:r>
            <a:r>
              <a:rPr lang="en-US" sz="900" dirty="0" err="1" smtClean="0">
                <a:solidFill>
                  <a:srgbClr val="FF0000"/>
                </a:solidFill>
              </a:rPr>
              <a:t>utm_campaign</a:t>
            </a:r>
            <a:r>
              <a:rPr lang="en-US" sz="900" dirty="0" smtClean="0">
                <a:solidFill>
                  <a:srgbClr val="FF0000"/>
                </a:solidFill>
              </a:rPr>
              <a:t>  </a:t>
            </a:r>
            <a:endParaRPr lang="en-US" sz="900" dirty="0">
              <a:solidFill>
                <a:srgbClr val="FF0000"/>
              </a:solidFill>
            </a:endParaRPr>
          </a:p>
          <a:p>
            <a:r>
              <a:rPr lang="en-US" sz="900" dirty="0">
                <a:solidFill>
                  <a:srgbClr val="FF0000"/>
                </a:solidFill>
              </a:rPr>
              <a:t>    ORDER BY 5 DESC;</a:t>
            </a:r>
          </a:p>
          <a:p>
            <a:endParaRPr lang="en-US" sz="900" dirty="0"/>
          </a:p>
          <a:p>
            <a:r>
              <a:rPr lang="en-US" sz="1200" dirty="0">
                <a:latin typeface="Roboto"/>
                <a:ea typeface="Roboto"/>
                <a:cs typeface="Roboto"/>
              </a:rPr>
              <a:t>BONUS:  ORDER BY – When using the order by function, you can either call out the column or use it’s position to call it out by its position number.  In this case, we are ordering by the 5th column.</a:t>
            </a:r>
          </a:p>
          <a:p>
            <a:endParaRPr lang="en-US" dirty="0"/>
          </a:p>
        </p:txBody>
      </p:sp>
      <p:pic>
        <p:nvPicPr>
          <p:cNvPr id="2" name="Picture 1"/>
          <p:cNvPicPr>
            <a:picLocks noChangeAspect="1"/>
          </p:cNvPicPr>
          <p:nvPr/>
        </p:nvPicPr>
        <p:blipFill>
          <a:blip r:embed="rId3"/>
          <a:stretch>
            <a:fillRect/>
          </a:stretch>
        </p:blipFill>
        <p:spPr>
          <a:xfrm>
            <a:off x="2537791" y="1992312"/>
            <a:ext cx="5976731" cy="1151766"/>
          </a:xfrm>
          <a:prstGeom prst="rect">
            <a:avLst/>
          </a:prstGeom>
        </p:spPr>
      </p:pic>
    </p:spTree>
    <p:extLst>
      <p:ext uri="{BB962C8B-B14F-4D97-AF65-F5344CB8AC3E}">
        <p14:creationId xmlns:p14="http://schemas.microsoft.com/office/powerpoint/2010/main" val="2098976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459357" y="657258"/>
            <a:ext cx="2696728" cy="2350994"/>
          </a:xfrm>
          <a:prstGeom prst="rect">
            <a:avLst/>
          </a:prstGeom>
        </p:spPr>
      </p:pic>
      <p:sp>
        <p:nvSpPr>
          <p:cNvPr id="330" name="Shape 330"/>
          <p:cNvSpPr txBox="1"/>
          <p:nvPr/>
        </p:nvSpPr>
        <p:spPr>
          <a:xfrm>
            <a:off x="91096" y="887895"/>
            <a:ext cx="8520600" cy="335095"/>
          </a:xfrm>
          <a:prstGeom prst="rect">
            <a:avLst/>
          </a:prstGeom>
          <a:noFill/>
          <a:ln>
            <a:noFill/>
          </a:ln>
        </p:spPr>
        <p:txBody>
          <a:bodyPr spcFirstLastPara="1" wrap="square" lIns="91425" tIns="91425" rIns="91425" bIns="91425" anchor="b" anchorCtr="0">
            <a:noAutofit/>
          </a:bodyPr>
          <a:lstStyle/>
          <a:p>
            <a:pPr lvl="0"/>
            <a:r>
              <a:rPr lang="en-US" dirty="0" smtClean="0"/>
              <a:t>2.2 User Journey – </a:t>
            </a:r>
            <a:r>
              <a:rPr lang="en-US" dirty="0"/>
              <a:t> </a:t>
            </a:r>
            <a:r>
              <a:rPr lang="en-US" dirty="0" smtClean="0"/>
              <a:t>new code or </a:t>
            </a:r>
            <a:r>
              <a:rPr lang="en-US" dirty="0"/>
              <a:t>e</a:t>
            </a:r>
            <a:r>
              <a:rPr lang="en-US" dirty="0" smtClean="0"/>
              <a:t>dit existing code?</a:t>
            </a:r>
          </a:p>
          <a:p>
            <a:r>
              <a:rPr lang="en-US" sz="2400" b="1" dirty="0" smtClean="0">
                <a:solidFill>
                  <a:srgbClr val="295269"/>
                </a:solidFill>
                <a:latin typeface="Roboto"/>
                <a:ea typeface="Roboto"/>
                <a:cs typeface="Roboto"/>
                <a:sym typeface="Roboto"/>
              </a:rPr>
              <a:t>Last Touch - </a:t>
            </a:r>
            <a:r>
              <a:rPr lang="en-US" sz="1100" dirty="0"/>
              <a:t>How many </a:t>
            </a:r>
            <a:r>
              <a:rPr lang="en-US" sz="1100" dirty="0" smtClean="0"/>
              <a:t>last </a:t>
            </a:r>
            <a:r>
              <a:rPr lang="en-US" sz="1100" dirty="0"/>
              <a:t>touch each campaign is responsible for?</a:t>
            </a:r>
          </a:p>
          <a:p>
            <a:pPr lvl="0"/>
            <a:endParaRPr sz="2400" b="1" dirty="0">
              <a:solidFill>
                <a:srgbClr val="295269"/>
              </a:solidFill>
              <a:latin typeface="Roboto"/>
              <a:ea typeface="Roboto"/>
              <a:cs typeface="Roboto"/>
              <a:sym typeface="Roboto"/>
            </a:endParaRPr>
          </a:p>
        </p:txBody>
      </p:sp>
      <p:sp>
        <p:nvSpPr>
          <p:cNvPr id="331" name="Shape 331"/>
          <p:cNvSpPr txBox="1"/>
          <p:nvPr/>
        </p:nvSpPr>
        <p:spPr>
          <a:xfrm>
            <a:off x="91096" y="821635"/>
            <a:ext cx="3361832" cy="4268324"/>
          </a:xfrm>
          <a:prstGeom prst="rect">
            <a:avLst/>
          </a:prstGeom>
          <a:solidFill>
            <a:schemeClr val="bg2">
              <a:lumMod val="20000"/>
              <a:lumOff val="80000"/>
            </a:schemeClr>
          </a:solidFill>
          <a:ln w="9525" cap="flat" cmpd="sng">
            <a:solidFill>
              <a:schemeClr val="bg1"/>
            </a:solidFill>
            <a:prstDash val="solid"/>
            <a:round/>
            <a:headEnd type="none" w="sm" len="sm"/>
            <a:tailEnd type="none" w="sm" len="sm"/>
          </a:ln>
        </p:spPr>
        <p:txBody>
          <a:bodyPr spcFirstLastPara="1" wrap="square" lIns="171450" tIns="91425" rIns="91425" bIns="91425" anchor="t" anchorCtr="0">
            <a:noAutofit/>
          </a:bodyPr>
          <a:lstStyle/>
          <a:p>
            <a:r>
              <a:rPr lang="en-US" sz="1200" dirty="0">
                <a:latin typeface="Roboto"/>
                <a:ea typeface="Roboto"/>
                <a:cs typeface="Roboto"/>
              </a:rPr>
              <a:t>There are few options to answer the questions above – we can either write a new code, similar to the first touch methodology or edit the previous code and get last touch results.  I am going to show you how to edit the existing code</a:t>
            </a:r>
            <a:r>
              <a:rPr lang="en-US" sz="1200" dirty="0" smtClean="0">
                <a:latin typeface="Roboto"/>
                <a:ea typeface="Roboto"/>
                <a:cs typeface="Roboto"/>
              </a:rPr>
              <a:t>:</a:t>
            </a:r>
            <a:endParaRPr lang="en-US" sz="1200" dirty="0">
              <a:latin typeface="Roboto"/>
              <a:ea typeface="Roboto"/>
              <a:cs typeface="Roboto"/>
            </a:endParaRPr>
          </a:p>
          <a:p>
            <a:r>
              <a:rPr lang="en-US" sz="1200" dirty="0">
                <a:latin typeface="Roboto"/>
                <a:ea typeface="Roboto"/>
                <a:cs typeface="Roboto"/>
              </a:rPr>
              <a:t>We need to make sure all first touch alias are now changed to ‘Last touch/ </a:t>
            </a:r>
            <a:r>
              <a:rPr lang="en-US" sz="1200" dirty="0" err="1">
                <a:latin typeface="Roboto"/>
                <a:ea typeface="Roboto"/>
                <a:cs typeface="Roboto"/>
              </a:rPr>
              <a:t>lt</a:t>
            </a:r>
            <a:r>
              <a:rPr lang="en-US" sz="1200" dirty="0">
                <a:latin typeface="Roboto"/>
                <a:ea typeface="Roboto"/>
                <a:cs typeface="Roboto"/>
              </a:rPr>
              <a:t>’ </a:t>
            </a:r>
          </a:p>
          <a:p>
            <a:r>
              <a:rPr lang="en-US" sz="1200" dirty="0">
                <a:latin typeface="Roboto"/>
                <a:ea typeface="Roboto"/>
                <a:cs typeface="Roboto"/>
              </a:rPr>
              <a:t>Also, we want to make sure we are changing the aggregate function for timestamp to represent last touch, which in this case would be MAX function</a:t>
            </a:r>
            <a:r>
              <a:rPr lang="en-US" sz="1200" dirty="0" smtClean="0">
                <a:latin typeface="Roboto"/>
                <a:ea typeface="Roboto"/>
                <a:cs typeface="Roboto"/>
              </a:rPr>
              <a:t>.</a:t>
            </a:r>
            <a:endParaRPr lang="en-US" sz="1100" dirty="0"/>
          </a:p>
          <a:p>
            <a:endParaRPr lang="en-US" sz="700" dirty="0" smtClean="0"/>
          </a:p>
          <a:p>
            <a:r>
              <a:rPr lang="en-US" sz="700" dirty="0"/>
              <a:t>WITH </a:t>
            </a:r>
            <a:r>
              <a:rPr lang="en-US" sz="700" dirty="0" err="1">
                <a:solidFill>
                  <a:srgbClr val="FF0000"/>
                </a:solidFill>
              </a:rPr>
              <a:t>last_touch</a:t>
            </a:r>
            <a:r>
              <a:rPr lang="en-US" sz="700" dirty="0"/>
              <a:t> AS (</a:t>
            </a:r>
          </a:p>
          <a:p>
            <a:r>
              <a:rPr lang="en-US" sz="700" dirty="0"/>
              <a:t>    SELECT </a:t>
            </a:r>
            <a:r>
              <a:rPr lang="en-US" sz="700" dirty="0" err="1"/>
              <a:t>user_id</a:t>
            </a:r>
            <a:r>
              <a:rPr lang="en-US" sz="700" dirty="0"/>
              <a:t>,</a:t>
            </a:r>
          </a:p>
          <a:p>
            <a:r>
              <a:rPr lang="en-US" sz="700" dirty="0"/>
              <a:t>        </a:t>
            </a:r>
            <a:r>
              <a:rPr lang="en-US" sz="700" dirty="0">
                <a:solidFill>
                  <a:srgbClr val="FF0000"/>
                </a:solidFill>
              </a:rPr>
              <a:t>MAX</a:t>
            </a:r>
            <a:r>
              <a:rPr lang="en-US" sz="700" dirty="0"/>
              <a:t>(timestamp) as </a:t>
            </a:r>
            <a:r>
              <a:rPr lang="en-US" sz="700" dirty="0" err="1">
                <a:solidFill>
                  <a:srgbClr val="FF0000"/>
                </a:solidFill>
              </a:rPr>
              <a:t>last_touch_at</a:t>
            </a:r>
            <a:endParaRPr lang="en-US" sz="700" dirty="0">
              <a:solidFill>
                <a:srgbClr val="FF0000"/>
              </a:solidFill>
            </a:endParaRPr>
          </a:p>
          <a:p>
            <a:r>
              <a:rPr lang="en-US" sz="700" dirty="0"/>
              <a:t>    FROM </a:t>
            </a:r>
            <a:r>
              <a:rPr lang="en-US" sz="700" dirty="0" err="1"/>
              <a:t>page_visits</a:t>
            </a:r>
            <a:endParaRPr lang="en-US" sz="700" dirty="0"/>
          </a:p>
          <a:p>
            <a:r>
              <a:rPr lang="en-US" sz="700" dirty="0"/>
              <a:t>    GROUP BY </a:t>
            </a:r>
            <a:r>
              <a:rPr lang="en-US" sz="700" dirty="0" err="1"/>
              <a:t>user_id</a:t>
            </a:r>
            <a:r>
              <a:rPr lang="en-US" sz="700" dirty="0"/>
              <a:t>)</a:t>
            </a:r>
          </a:p>
          <a:p>
            <a:r>
              <a:rPr lang="en-US" sz="700" dirty="0"/>
              <a:t>SELECT </a:t>
            </a:r>
            <a:r>
              <a:rPr lang="en-US" sz="700" dirty="0" err="1">
                <a:solidFill>
                  <a:srgbClr val="FF0000"/>
                </a:solidFill>
              </a:rPr>
              <a:t>lt.user_id</a:t>
            </a:r>
            <a:r>
              <a:rPr lang="en-US" sz="700" dirty="0"/>
              <a:t>,</a:t>
            </a:r>
          </a:p>
          <a:p>
            <a:r>
              <a:rPr lang="en-US" sz="700" dirty="0"/>
              <a:t>    </a:t>
            </a:r>
            <a:r>
              <a:rPr lang="en-US" sz="700" dirty="0" err="1">
                <a:solidFill>
                  <a:srgbClr val="FF0000"/>
                </a:solidFill>
              </a:rPr>
              <a:t>lt.last_touch_at</a:t>
            </a:r>
            <a:r>
              <a:rPr lang="en-US" sz="700" dirty="0"/>
              <a:t>,</a:t>
            </a:r>
          </a:p>
          <a:p>
            <a:r>
              <a:rPr lang="en-US" sz="700" dirty="0"/>
              <a:t>    </a:t>
            </a:r>
            <a:r>
              <a:rPr lang="en-US" sz="700" dirty="0" err="1"/>
              <a:t>pv.utm_source</a:t>
            </a:r>
            <a:r>
              <a:rPr lang="en-US" sz="700" dirty="0"/>
              <a:t>,</a:t>
            </a:r>
          </a:p>
          <a:p>
            <a:r>
              <a:rPr lang="en-US" sz="700" dirty="0"/>
              <a:t>        </a:t>
            </a:r>
            <a:r>
              <a:rPr lang="en-US" sz="700" dirty="0" err="1"/>
              <a:t>pv.utm_campaign</a:t>
            </a:r>
            <a:r>
              <a:rPr lang="en-US" sz="700" dirty="0"/>
              <a:t>,</a:t>
            </a:r>
          </a:p>
          <a:p>
            <a:r>
              <a:rPr lang="en-US" sz="700" dirty="0"/>
              <a:t>        COUNT(</a:t>
            </a:r>
            <a:r>
              <a:rPr lang="en-US" sz="700" dirty="0" err="1"/>
              <a:t>utm_campaign</a:t>
            </a:r>
            <a:r>
              <a:rPr lang="en-US" sz="700" dirty="0" smtClean="0"/>
              <a:t>) </a:t>
            </a:r>
            <a:r>
              <a:rPr lang="en-US" sz="700" b="1" dirty="0" smtClean="0">
                <a:solidFill>
                  <a:srgbClr val="FF0000"/>
                </a:solidFill>
              </a:rPr>
              <a:t>‘</a:t>
            </a:r>
            <a:r>
              <a:rPr lang="en-US" sz="700" b="1" dirty="0" err="1" smtClean="0">
                <a:solidFill>
                  <a:srgbClr val="FF0000"/>
                </a:solidFill>
              </a:rPr>
              <a:t>Campaign_counts</a:t>
            </a:r>
            <a:r>
              <a:rPr lang="en-US" sz="700" b="1" dirty="0" smtClean="0">
                <a:solidFill>
                  <a:srgbClr val="FF0000"/>
                </a:solidFill>
              </a:rPr>
              <a:t>’</a:t>
            </a:r>
            <a:endParaRPr lang="en-US" sz="700" b="1" dirty="0">
              <a:solidFill>
                <a:srgbClr val="FF0000"/>
              </a:solidFill>
            </a:endParaRPr>
          </a:p>
          <a:p>
            <a:r>
              <a:rPr lang="en-US" sz="700" dirty="0"/>
              <a:t>FROM </a:t>
            </a:r>
            <a:r>
              <a:rPr lang="en-US" sz="700" dirty="0" err="1">
                <a:solidFill>
                  <a:srgbClr val="FF0000"/>
                </a:solidFill>
              </a:rPr>
              <a:t>last_touch</a:t>
            </a:r>
            <a:r>
              <a:rPr lang="en-US" sz="700" dirty="0"/>
              <a:t> </a:t>
            </a:r>
            <a:r>
              <a:rPr lang="en-US" sz="700" dirty="0" err="1">
                <a:solidFill>
                  <a:srgbClr val="FF0000"/>
                </a:solidFill>
              </a:rPr>
              <a:t>lt</a:t>
            </a:r>
            <a:endParaRPr lang="en-US" sz="700" dirty="0">
              <a:solidFill>
                <a:srgbClr val="FF0000"/>
              </a:solidFill>
            </a:endParaRPr>
          </a:p>
          <a:p>
            <a:r>
              <a:rPr lang="en-US" sz="700" dirty="0"/>
              <a:t>JOIN </a:t>
            </a:r>
            <a:r>
              <a:rPr lang="en-US" sz="700" dirty="0" err="1"/>
              <a:t>page_visits</a:t>
            </a:r>
            <a:r>
              <a:rPr lang="en-US" sz="700" dirty="0"/>
              <a:t> </a:t>
            </a:r>
            <a:r>
              <a:rPr lang="en-US" sz="700" dirty="0" err="1"/>
              <a:t>pv</a:t>
            </a:r>
            <a:endParaRPr lang="en-US" sz="700" dirty="0"/>
          </a:p>
          <a:p>
            <a:r>
              <a:rPr lang="en-US" sz="700" dirty="0"/>
              <a:t>    ON </a:t>
            </a:r>
            <a:r>
              <a:rPr lang="en-US" sz="700" dirty="0" err="1">
                <a:solidFill>
                  <a:srgbClr val="FF0000"/>
                </a:solidFill>
              </a:rPr>
              <a:t>lt.user_id</a:t>
            </a:r>
            <a:r>
              <a:rPr lang="en-US" sz="700" dirty="0"/>
              <a:t> = </a:t>
            </a:r>
            <a:r>
              <a:rPr lang="en-US" sz="700" dirty="0" err="1"/>
              <a:t>pv.user_id</a:t>
            </a:r>
            <a:endParaRPr lang="en-US" sz="700" dirty="0"/>
          </a:p>
          <a:p>
            <a:r>
              <a:rPr lang="en-US" sz="700" dirty="0"/>
              <a:t>    AND </a:t>
            </a:r>
            <a:r>
              <a:rPr lang="en-US" sz="700" dirty="0" err="1">
                <a:solidFill>
                  <a:srgbClr val="FF0000"/>
                </a:solidFill>
              </a:rPr>
              <a:t>lt.last_touch_at</a:t>
            </a:r>
            <a:r>
              <a:rPr lang="en-US" sz="700" dirty="0"/>
              <a:t> = </a:t>
            </a:r>
            <a:r>
              <a:rPr lang="en-US" sz="700" dirty="0" err="1"/>
              <a:t>pv.timestamp</a:t>
            </a:r>
            <a:endParaRPr lang="en-US" sz="700" dirty="0"/>
          </a:p>
          <a:p>
            <a:r>
              <a:rPr lang="en-US" sz="700" dirty="0"/>
              <a:t>    GROUP BY </a:t>
            </a:r>
            <a:r>
              <a:rPr lang="en-US" sz="700" dirty="0" err="1"/>
              <a:t>utm_campaign</a:t>
            </a:r>
            <a:endParaRPr lang="en-US" sz="700" dirty="0"/>
          </a:p>
          <a:p>
            <a:r>
              <a:rPr lang="en-US" sz="700" dirty="0"/>
              <a:t>    ORDER BY 5 DESC;</a:t>
            </a:r>
          </a:p>
          <a:p>
            <a:endParaRPr lang="en-US" sz="900" dirty="0"/>
          </a:p>
          <a:p>
            <a:endParaRPr lang="en-US" dirty="0"/>
          </a:p>
        </p:txBody>
      </p:sp>
      <p:sp>
        <p:nvSpPr>
          <p:cNvPr id="4" name="Right Arrow 3"/>
          <p:cNvSpPr/>
          <p:nvPr/>
        </p:nvSpPr>
        <p:spPr>
          <a:xfrm rot="8340737">
            <a:off x="2982312" y="2450464"/>
            <a:ext cx="1746431" cy="271408"/>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3527047" y="3347300"/>
            <a:ext cx="5375544" cy="1742660"/>
          </a:xfrm>
          <a:prstGeom prst="rect">
            <a:avLst/>
          </a:prstGeom>
        </p:spPr>
      </p:pic>
      <p:sp>
        <p:nvSpPr>
          <p:cNvPr id="7" name="Rectangle 6"/>
          <p:cNvSpPr/>
          <p:nvPr/>
        </p:nvSpPr>
        <p:spPr>
          <a:xfrm>
            <a:off x="4336688" y="3039284"/>
            <a:ext cx="3283271" cy="276999"/>
          </a:xfrm>
          <a:prstGeom prst="rect">
            <a:avLst/>
          </a:prstGeom>
          <a:solidFill>
            <a:schemeClr val="bg2">
              <a:lumMod val="20000"/>
              <a:lumOff val="80000"/>
            </a:schemeClr>
          </a:solidFill>
          <a:ln>
            <a:solidFill>
              <a:schemeClr val="bg1"/>
            </a:solidFill>
          </a:ln>
        </p:spPr>
        <p:txBody>
          <a:bodyPr wrap="none">
            <a:spAutoFit/>
          </a:bodyPr>
          <a:lstStyle/>
          <a:p>
            <a:r>
              <a:rPr lang="en-US" sz="1200" dirty="0">
                <a:latin typeface="Roboto"/>
                <a:ea typeface="Roboto"/>
                <a:cs typeface="Roboto"/>
              </a:rPr>
              <a:t>Bonus:  I have given an alias to </a:t>
            </a:r>
            <a:r>
              <a:rPr lang="en-US" sz="1200" dirty="0" err="1">
                <a:latin typeface="Roboto"/>
                <a:ea typeface="Roboto"/>
                <a:cs typeface="Roboto"/>
              </a:rPr>
              <a:t>utm_campaign</a:t>
            </a:r>
            <a:endParaRPr lang="en-US" sz="1200" dirty="0">
              <a:latin typeface="Roboto"/>
              <a:ea typeface="Roboto"/>
              <a:cs typeface="Roboto"/>
            </a:endParaRPr>
          </a:p>
        </p:txBody>
      </p:sp>
    </p:spTree>
    <p:extLst>
      <p:ext uri="{BB962C8B-B14F-4D97-AF65-F5344CB8AC3E}">
        <p14:creationId xmlns:p14="http://schemas.microsoft.com/office/powerpoint/2010/main" val="1168916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86877" y="1033668"/>
            <a:ext cx="8520600" cy="335095"/>
          </a:xfrm>
          <a:prstGeom prst="rect">
            <a:avLst/>
          </a:prstGeom>
          <a:noFill/>
          <a:ln>
            <a:noFill/>
          </a:ln>
        </p:spPr>
        <p:txBody>
          <a:bodyPr spcFirstLastPara="1" wrap="square" lIns="91425" tIns="91425" rIns="91425" bIns="91425" anchor="b" anchorCtr="0">
            <a:noAutofit/>
          </a:bodyPr>
          <a:lstStyle/>
          <a:p>
            <a:pPr lvl="0"/>
            <a:r>
              <a:rPr lang="en-US" dirty="0" smtClean="0"/>
              <a:t>2.3  User Journey – Editing existing code:</a:t>
            </a:r>
          </a:p>
          <a:p>
            <a:r>
              <a:rPr lang="en-US" sz="2400" b="1" dirty="0" smtClean="0">
                <a:solidFill>
                  <a:srgbClr val="295269"/>
                </a:solidFill>
                <a:latin typeface="Roboto"/>
                <a:ea typeface="Roboto"/>
                <a:cs typeface="Roboto"/>
                <a:sym typeface="Roboto"/>
              </a:rPr>
              <a:t>Purchases </a:t>
            </a:r>
            <a:r>
              <a:rPr lang="en-US" dirty="0" smtClean="0"/>
              <a:t>How </a:t>
            </a:r>
            <a:r>
              <a:rPr lang="en-US" dirty="0"/>
              <a:t>many visitors make a purchase?</a:t>
            </a:r>
          </a:p>
          <a:p>
            <a:endParaRPr lang="en-US" sz="1100" dirty="0"/>
          </a:p>
          <a:p>
            <a:pPr lvl="0"/>
            <a:endParaRPr sz="2400" b="1" dirty="0">
              <a:solidFill>
                <a:srgbClr val="295269"/>
              </a:solidFill>
              <a:latin typeface="Roboto"/>
              <a:ea typeface="Roboto"/>
              <a:cs typeface="Roboto"/>
              <a:sym typeface="Roboto"/>
            </a:endParaRPr>
          </a:p>
        </p:txBody>
      </p:sp>
      <p:sp>
        <p:nvSpPr>
          <p:cNvPr id="331" name="Shape 331"/>
          <p:cNvSpPr txBox="1"/>
          <p:nvPr/>
        </p:nvSpPr>
        <p:spPr>
          <a:xfrm>
            <a:off x="1875183" y="1258958"/>
            <a:ext cx="4658138" cy="2491408"/>
          </a:xfrm>
          <a:prstGeom prst="rect">
            <a:avLst/>
          </a:prstGeom>
          <a:solidFill>
            <a:schemeClr val="bg2">
              <a:lumMod val="20000"/>
              <a:lumOff val="80000"/>
            </a:schemeClr>
          </a:solidFill>
          <a:ln w="9525" cap="flat" cmpd="sng">
            <a:solidFill>
              <a:schemeClr val="bg1"/>
            </a:solidFill>
            <a:prstDash val="solid"/>
            <a:round/>
            <a:headEnd type="none" w="sm" len="sm"/>
            <a:tailEnd type="none" w="sm" len="sm"/>
          </a:ln>
        </p:spPr>
        <p:txBody>
          <a:bodyPr spcFirstLastPara="1" wrap="square" lIns="171450" tIns="91425" rIns="91425" bIns="91425" anchor="t" anchorCtr="0">
            <a:noAutofit/>
          </a:bodyPr>
          <a:lstStyle/>
          <a:p>
            <a:r>
              <a:rPr lang="en-US" sz="1200" dirty="0">
                <a:latin typeface="Roboto"/>
                <a:ea typeface="Roboto"/>
                <a:cs typeface="Roboto"/>
              </a:rPr>
              <a:t>This can be done by using a GROUP BY clause on </a:t>
            </a:r>
            <a:r>
              <a:rPr lang="en-US" sz="1200" dirty="0" err="1">
                <a:latin typeface="Roboto"/>
                <a:ea typeface="Roboto"/>
                <a:cs typeface="Roboto"/>
              </a:rPr>
              <a:t>page_name</a:t>
            </a:r>
            <a:r>
              <a:rPr lang="en-US" sz="1200" dirty="0">
                <a:latin typeface="Roboto"/>
                <a:ea typeface="Roboto"/>
                <a:cs typeface="Roboto"/>
              </a:rPr>
              <a:t> or a WHERE clause for </a:t>
            </a:r>
            <a:r>
              <a:rPr lang="en-US" sz="1200" dirty="0" err="1">
                <a:latin typeface="Roboto"/>
                <a:ea typeface="Roboto"/>
                <a:cs typeface="Roboto"/>
              </a:rPr>
              <a:t>page_name</a:t>
            </a:r>
            <a:r>
              <a:rPr lang="en-US" sz="1200" dirty="0">
                <a:latin typeface="Roboto"/>
                <a:ea typeface="Roboto"/>
                <a:cs typeface="Roboto"/>
              </a:rPr>
              <a:t> = ‘4 – purchase’</a:t>
            </a:r>
          </a:p>
          <a:p>
            <a:endParaRPr lang="en-US" sz="1200" dirty="0">
              <a:latin typeface="Roboto"/>
              <a:ea typeface="Roboto"/>
              <a:cs typeface="Roboto"/>
            </a:endParaRPr>
          </a:p>
          <a:p>
            <a:r>
              <a:rPr lang="en-US" sz="1200" dirty="0">
                <a:latin typeface="Roboto"/>
                <a:ea typeface="Roboto"/>
                <a:cs typeface="Roboto"/>
              </a:rPr>
              <a:t>We need a distinct count of </a:t>
            </a:r>
            <a:r>
              <a:rPr lang="en-US" sz="1200" dirty="0" err="1">
                <a:latin typeface="Roboto"/>
                <a:ea typeface="Roboto"/>
                <a:cs typeface="Roboto"/>
              </a:rPr>
              <a:t>user_id</a:t>
            </a:r>
            <a:endParaRPr lang="en-US" sz="1200" dirty="0">
              <a:latin typeface="Roboto"/>
              <a:ea typeface="Roboto"/>
              <a:cs typeface="Roboto"/>
            </a:endParaRPr>
          </a:p>
          <a:p>
            <a:r>
              <a:rPr lang="en-US" sz="1200" dirty="0">
                <a:latin typeface="Roboto"/>
                <a:ea typeface="Roboto"/>
                <a:cs typeface="Roboto"/>
              </a:rPr>
              <a:t>Followed with a Where Clause</a:t>
            </a:r>
          </a:p>
          <a:p>
            <a:endParaRPr lang="en-US" sz="1200" dirty="0">
              <a:latin typeface="Roboto"/>
              <a:ea typeface="Roboto"/>
              <a:cs typeface="Roboto"/>
            </a:endParaRPr>
          </a:p>
          <a:p>
            <a:r>
              <a:rPr lang="en-US" sz="1200" dirty="0">
                <a:latin typeface="Roboto"/>
                <a:ea typeface="Roboto"/>
                <a:cs typeface="Roboto"/>
              </a:rPr>
              <a:t>SELECT COUNT(DISTINCT </a:t>
            </a:r>
            <a:r>
              <a:rPr lang="en-US" sz="1200" dirty="0" err="1">
                <a:latin typeface="Roboto"/>
                <a:ea typeface="Roboto"/>
                <a:cs typeface="Roboto"/>
              </a:rPr>
              <a:t>user_id</a:t>
            </a:r>
            <a:r>
              <a:rPr lang="en-US" sz="1200" dirty="0">
                <a:latin typeface="Roboto"/>
                <a:ea typeface="Roboto"/>
                <a:cs typeface="Roboto"/>
              </a:rPr>
              <a:t>) </a:t>
            </a:r>
          </a:p>
          <a:p>
            <a:r>
              <a:rPr lang="en-US" sz="1200" dirty="0">
                <a:latin typeface="Roboto"/>
                <a:ea typeface="Roboto"/>
                <a:cs typeface="Roboto"/>
              </a:rPr>
              <a:t>FROM </a:t>
            </a:r>
            <a:r>
              <a:rPr lang="en-US" sz="1200" dirty="0" err="1">
                <a:latin typeface="Roboto"/>
                <a:ea typeface="Roboto"/>
                <a:cs typeface="Roboto"/>
              </a:rPr>
              <a:t>page_visits</a:t>
            </a:r>
            <a:endParaRPr lang="en-US" sz="1200" dirty="0">
              <a:latin typeface="Roboto"/>
              <a:ea typeface="Roboto"/>
              <a:cs typeface="Roboto"/>
            </a:endParaRPr>
          </a:p>
          <a:p>
            <a:r>
              <a:rPr lang="en-US" sz="1200" dirty="0">
                <a:latin typeface="Roboto"/>
                <a:ea typeface="Roboto"/>
                <a:cs typeface="Roboto"/>
              </a:rPr>
              <a:t>WHERE </a:t>
            </a:r>
            <a:r>
              <a:rPr lang="en-US" sz="1200" dirty="0" err="1">
                <a:latin typeface="Roboto"/>
                <a:ea typeface="Roboto"/>
                <a:cs typeface="Roboto"/>
              </a:rPr>
              <a:t>page_name</a:t>
            </a:r>
            <a:r>
              <a:rPr lang="en-US" sz="1200" dirty="0">
                <a:latin typeface="Roboto"/>
                <a:ea typeface="Roboto"/>
                <a:cs typeface="Roboto"/>
              </a:rPr>
              <a:t> = '4 - purchase' ;</a:t>
            </a:r>
          </a:p>
          <a:p>
            <a:endParaRPr lang="en-US" sz="1200" dirty="0">
              <a:latin typeface="Roboto"/>
              <a:ea typeface="Roboto"/>
              <a:cs typeface="Roboto"/>
            </a:endParaRPr>
          </a:p>
          <a:p>
            <a:endParaRPr lang="en-US" sz="1200" dirty="0">
              <a:latin typeface="Roboto"/>
              <a:ea typeface="Roboto"/>
              <a:cs typeface="Roboto"/>
            </a:endParaRPr>
          </a:p>
          <a:p>
            <a:r>
              <a:rPr lang="en-US" sz="1200" dirty="0">
                <a:latin typeface="Roboto"/>
                <a:ea typeface="Roboto"/>
                <a:cs typeface="Roboto"/>
              </a:rPr>
              <a:t>There are a total of 361 users that has made a purchase.</a:t>
            </a:r>
          </a:p>
          <a:p>
            <a:endParaRPr lang="en-US" dirty="0"/>
          </a:p>
        </p:txBody>
      </p:sp>
    </p:spTree>
    <p:extLst>
      <p:ext uri="{BB962C8B-B14F-4D97-AF65-F5344CB8AC3E}">
        <p14:creationId xmlns:p14="http://schemas.microsoft.com/office/powerpoint/2010/main" val="2421327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0" y="947530"/>
            <a:ext cx="8520600" cy="335095"/>
          </a:xfrm>
          <a:prstGeom prst="rect">
            <a:avLst/>
          </a:prstGeom>
          <a:noFill/>
          <a:ln>
            <a:solidFill>
              <a:schemeClr val="bg1"/>
            </a:solidFill>
          </a:ln>
        </p:spPr>
        <p:txBody>
          <a:bodyPr spcFirstLastPara="1" wrap="square" lIns="91425" tIns="91425" rIns="91425" bIns="91425" anchor="b" anchorCtr="0">
            <a:noAutofit/>
          </a:bodyPr>
          <a:lstStyle/>
          <a:p>
            <a:pPr lvl="0"/>
            <a:r>
              <a:rPr lang="en-US" dirty="0" smtClean="0"/>
              <a:t>2.4  User Journey – Editing existing code:</a:t>
            </a:r>
          </a:p>
          <a:p>
            <a:r>
              <a:rPr lang="en-US" sz="1800" b="1" dirty="0" smtClean="0">
                <a:solidFill>
                  <a:srgbClr val="295269"/>
                </a:solidFill>
                <a:latin typeface="Roboto"/>
                <a:ea typeface="Roboto"/>
                <a:cs typeface="Roboto"/>
                <a:sym typeface="Roboto"/>
              </a:rPr>
              <a:t>Last Touch Purchases </a:t>
            </a:r>
            <a:r>
              <a:rPr lang="en-US" sz="1100" dirty="0" smtClean="0">
                <a:ea typeface="Roboto"/>
              </a:rPr>
              <a:t> </a:t>
            </a:r>
            <a:r>
              <a:rPr lang="en-US" sz="1100" dirty="0"/>
              <a:t>How many last touches </a:t>
            </a:r>
            <a:r>
              <a:rPr lang="en-US" sz="1100" i="1" dirty="0"/>
              <a:t>on the purchase page</a:t>
            </a:r>
            <a:r>
              <a:rPr lang="en-US" sz="1100" dirty="0"/>
              <a:t> is each campaign responsible for?</a:t>
            </a:r>
          </a:p>
          <a:p>
            <a:endParaRPr lang="en-US" sz="1100" dirty="0"/>
          </a:p>
          <a:p>
            <a:pPr lvl="0"/>
            <a:endParaRPr sz="2400" b="1" dirty="0">
              <a:solidFill>
                <a:srgbClr val="295269"/>
              </a:solidFill>
              <a:latin typeface="Roboto"/>
              <a:ea typeface="Roboto"/>
              <a:cs typeface="Roboto"/>
              <a:sym typeface="Roboto"/>
            </a:endParaRPr>
          </a:p>
        </p:txBody>
      </p:sp>
      <p:sp>
        <p:nvSpPr>
          <p:cNvPr id="331" name="Shape 331"/>
          <p:cNvSpPr txBox="1"/>
          <p:nvPr/>
        </p:nvSpPr>
        <p:spPr>
          <a:xfrm>
            <a:off x="47121" y="808382"/>
            <a:ext cx="2869556" cy="4094921"/>
          </a:xfrm>
          <a:prstGeom prst="rect">
            <a:avLst/>
          </a:prstGeom>
          <a:solidFill>
            <a:schemeClr val="bg2">
              <a:lumMod val="20000"/>
              <a:lumOff val="80000"/>
            </a:schemeClr>
          </a:solidFill>
          <a:ln w="9525" cap="flat" cmpd="sng">
            <a:solidFill>
              <a:schemeClr val="bg1"/>
            </a:solidFill>
            <a:prstDash val="solid"/>
            <a:round/>
            <a:headEnd type="none" w="sm" len="sm"/>
            <a:tailEnd type="none" w="sm" len="sm"/>
          </a:ln>
        </p:spPr>
        <p:txBody>
          <a:bodyPr spcFirstLastPara="1" wrap="square" lIns="171450" tIns="91425" rIns="91425" bIns="91425" anchor="t" anchorCtr="0">
            <a:noAutofit/>
          </a:bodyPr>
          <a:lstStyle/>
          <a:p>
            <a:r>
              <a:rPr lang="en-US" sz="1200" dirty="0">
                <a:latin typeface="Roboto"/>
                <a:ea typeface="Roboto"/>
                <a:cs typeface="Roboto"/>
              </a:rPr>
              <a:t>Here, we can use the existing code of </a:t>
            </a:r>
            <a:r>
              <a:rPr lang="en-US" sz="1200" dirty="0" err="1">
                <a:latin typeface="Roboto"/>
                <a:ea typeface="Roboto"/>
                <a:cs typeface="Roboto"/>
              </a:rPr>
              <a:t>Last_touch_at</a:t>
            </a:r>
            <a:r>
              <a:rPr lang="en-US" sz="1200" dirty="0">
                <a:latin typeface="Roboto"/>
                <a:ea typeface="Roboto"/>
                <a:cs typeface="Roboto"/>
              </a:rPr>
              <a:t> to find out how many of these users have made purchases.  Similar to the last example in purchases, this can be done by using adding a GROUP BY clause on </a:t>
            </a:r>
            <a:r>
              <a:rPr lang="en-US" sz="1200" dirty="0" err="1">
                <a:latin typeface="Roboto"/>
                <a:ea typeface="Roboto"/>
                <a:cs typeface="Roboto"/>
              </a:rPr>
              <a:t>page_name</a:t>
            </a:r>
            <a:r>
              <a:rPr lang="en-US" sz="1200" dirty="0">
                <a:latin typeface="Roboto"/>
                <a:ea typeface="Roboto"/>
                <a:cs typeface="Roboto"/>
              </a:rPr>
              <a:t> or a WHERE clause for </a:t>
            </a:r>
            <a:r>
              <a:rPr lang="en-US" sz="1200" dirty="0" err="1">
                <a:latin typeface="Roboto"/>
                <a:ea typeface="Roboto"/>
                <a:cs typeface="Roboto"/>
              </a:rPr>
              <a:t>page_name</a:t>
            </a:r>
            <a:r>
              <a:rPr lang="en-US" sz="1200" dirty="0">
                <a:latin typeface="Roboto"/>
                <a:ea typeface="Roboto"/>
                <a:cs typeface="Roboto"/>
              </a:rPr>
              <a:t> = ‘4 – purchase’.</a:t>
            </a:r>
          </a:p>
          <a:p>
            <a:endParaRPr lang="en-US" dirty="0"/>
          </a:p>
          <a:p>
            <a:r>
              <a:rPr lang="en-US" sz="800" dirty="0"/>
              <a:t>WITH </a:t>
            </a:r>
            <a:r>
              <a:rPr lang="en-US" sz="800" dirty="0" err="1"/>
              <a:t>last_touch</a:t>
            </a:r>
            <a:r>
              <a:rPr lang="en-US" sz="800" dirty="0"/>
              <a:t> AS (</a:t>
            </a:r>
          </a:p>
          <a:p>
            <a:r>
              <a:rPr lang="en-US" sz="800" dirty="0"/>
              <a:t>    SELECT </a:t>
            </a:r>
            <a:r>
              <a:rPr lang="en-US" sz="800" dirty="0" err="1"/>
              <a:t>user_id</a:t>
            </a:r>
            <a:r>
              <a:rPr lang="en-US" sz="800" dirty="0"/>
              <a:t>,</a:t>
            </a:r>
          </a:p>
          <a:p>
            <a:r>
              <a:rPr lang="en-US" sz="800" dirty="0"/>
              <a:t>        MAX(timestamp) as </a:t>
            </a:r>
            <a:r>
              <a:rPr lang="en-US" sz="800" dirty="0" err="1"/>
              <a:t>last_touch_at</a:t>
            </a:r>
            <a:endParaRPr lang="en-US" sz="800" dirty="0"/>
          </a:p>
          <a:p>
            <a:r>
              <a:rPr lang="en-US" sz="800" dirty="0"/>
              <a:t>    FROM </a:t>
            </a:r>
            <a:r>
              <a:rPr lang="en-US" sz="800" dirty="0" err="1"/>
              <a:t>page_visits</a:t>
            </a:r>
            <a:endParaRPr lang="en-US" sz="800" dirty="0"/>
          </a:p>
          <a:p>
            <a:r>
              <a:rPr lang="en-US" sz="800" dirty="0"/>
              <a:t>  </a:t>
            </a:r>
            <a:r>
              <a:rPr lang="en-US" sz="800" dirty="0">
                <a:solidFill>
                  <a:srgbClr val="FF0000"/>
                </a:solidFill>
              </a:rPr>
              <a:t>WHERE </a:t>
            </a:r>
            <a:r>
              <a:rPr lang="en-US" sz="800" dirty="0" err="1">
                <a:solidFill>
                  <a:srgbClr val="FF0000"/>
                </a:solidFill>
              </a:rPr>
              <a:t>page_name</a:t>
            </a:r>
            <a:r>
              <a:rPr lang="en-US" sz="800" dirty="0">
                <a:solidFill>
                  <a:srgbClr val="FF0000"/>
                </a:solidFill>
              </a:rPr>
              <a:t> = '4 - purchase'</a:t>
            </a:r>
          </a:p>
          <a:p>
            <a:r>
              <a:rPr lang="en-US" sz="800" dirty="0"/>
              <a:t>    GROUP BY </a:t>
            </a:r>
            <a:r>
              <a:rPr lang="en-US" sz="800" dirty="0" err="1"/>
              <a:t>user_id</a:t>
            </a:r>
            <a:r>
              <a:rPr lang="en-US" sz="800" dirty="0"/>
              <a:t>)</a:t>
            </a:r>
          </a:p>
          <a:p>
            <a:r>
              <a:rPr lang="en-US" sz="800" dirty="0"/>
              <a:t>SELECT </a:t>
            </a:r>
            <a:r>
              <a:rPr lang="en-US" sz="800" dirty="0" err="1"/>
              <a:t>lt.user_id</a:t>
            </a:r>
            <a:r>
              <a:rPr lang="en-US" sz="800" dirty="0"/>
              <a:t>,</a:t>
            </a:r>
          </a:p>
          <a:p>
            <a:r>
              <a:rPr lang="en-US" sz="800" dirty="0"/>
              <a:t>    </a:t>
            </a:r>
            <a:r>
              <a:rPr lang="en-US" sz="800" dirty="0" err="1"/>
              <a:t>lt.last_touch_at</a:t>
            </a:r>
            <a:r>
              <a:rPr lang="en-US" sz="800" dirty="0"/>
              <a:t>,</a:t>
            </a:r>
          </a:p>
          <a:p>
            <a:r>
              <a:rPr lang="en-US" sz="800" dirty="0"/>
              <a:t>    </a:t>
            </a:r>
            <a:r>
              <a:rPr lang="en-US" sz="800" dirty="0" err="1"/>
              <a:t>pv.utm_source</a:t>
            </a:r>
            <a:r>
              <a:rPr lang="en-US" sz="800" dirty="0"/>
              <a:t>,</a:t>
            </a:r>
          </a:p>
          <a:p>
            <a:r>
              <a:rPr lang="en-US" sz="800" dirty="0"/>
              <a:t>        </a:t>
            </a:r>
            <a:r>
              <a:rPr lang="en-US" sz="800" dirty="0" err="1"/>
              <a:t>pv.utm_campaign</a:t>
            </a:r>
            <a:r>
              <a:rPr lang="en-US" sz="800" dirty="0"/>
              <a:t>,</a:t>
            </a:r>
          </a:p>
          <a:p>
            <a:r>
              <a:rPr lang="en-US" sz="800" dirty="0"/>
              <a:t>        COUNT(</a:t>
            </a:r>
            <a:r>
              <a:rPr lang="en-US" sz="800" dirty="0" err="1"/>
              <a:t>utm_campaign</a:t>
            </a:r>
            <a:r>
              <a:rPr lang="en-US" sz="800" dirty="0" smtClean="0"/>
              <a:t>) </a:t>
            </a:r>
            <a:r>
              <a:rPr lang="en-US" sz="800" b="1" dirty="0">
                <a:solidFill>
                  <a:srgbClr val="FF0000"/>
                </a:solidFill>
              </a:rPr>
              <a:t>‘</a:t>
            </a:r>
            <a:r>
              <a:rPr lang="en-US" sz="800" b="1" dirty="0" err="1">
                <a:solidFill>
                  <a:srgbClr val="FF0000"/>
                </a:solidFill>
              </a:rPr>
              <a:t>Campaign_counts</a:t>
            </a:r>
            <a:r>
              <a:rPr lang="en-US" sz="800" b="1" dirty="0">
                <a:solidFill>
                  <a:srgbClr val="FF0000"/>
                </a:solidFill>
              </a:rPr>
              <a:t>’</a:t>
            </a:r>
            <a:endParaRPr lang="en-US" sz="800" dirty="0"/>
          </a:p>
          <a:p>
            <a:r>
              <a:rPr lang="en-US" sz="800" dirty="0"/>
              <a:t>FROM </a:t>
            </a:r>
            <a:r>
              <a:rPr lang="en-US" sz="800" dirty="0" err="1"/>
              <a:t>last_touch</a:t>
            </a:r>
            <a:r>
              <a:rPr lang="en-US" sz="800" dirty="0"/>
              <a:t> </a:t>
            </a:r>
            <a:r>
              <a:rPr lang="en-US" sz="800" dirty="0" err="1"/>
              <a:t>lt</a:t>
            </a:r>
            <a:endParaRPr lang="en-US" sz="800" dirty="0"/>
          </a:p>
          <a:p>
            <a:r>
              <a:rPr lang="en-US" sz="800" dirty="0"/>
              <a:t>JOIN </a:t>
            </a:r>
            <a:r>
              <a:rPr lang="en-US" sz="800" dirty="0" err="1"/>
              <a:t>page_visits</a:t>
            </a:r>
            <a:r>
              <a:rPr lang="en-US" sz="800" dirty="0"/>
              <a:t> </a:t>
            </a:r>
            <a:r>
              <a:rPr lang="en-US" sz="800" dirty="0" err="1"/>
              <a:t>pv</a:t>
            </a:r>
            <a:endParaRPr lang="en-US" sz="800" dirty="0"/>
          </a:p>
          <a:p>
            <a:r>
              <a:rPr lang="en-US" sz="800" dirty="0"/>
              <a:t>    ON </a:t>
            </a:r>
            <a:r>
              <a:rPr lang="en-US" sz="800" dirty="0" err="1"/>
              <a:t>lt.user_id</a:t>
            </a:r>
            <a:r>
              <a:rPr lang="en-US" sz="800" dirty="0"/>
              <a:t> = </a:t>
            </a:r>
            <a:r>
              <a:rPr lang="en-US" sz="800" dirty="0" err="1"/>
              <a:t>pv.user_id</a:t>
            </a:r>
            <a:endParaRPr lang="en-US" sz="800" dirty="0"/>
          </a:p>
          <a:p>
            <a:r>
              <a:rPr lang="en-US" sz="800" dirty="0"/>
              <a:t>    AND </a:t>
            </a:r>
            <a:r>
              <a:rPr lang="en-US" sz="800" dirty="0" err="1"/>
              <a:t>lt.last_touch_at</a:t>
            </a:r>
            <a:r>
              <a:rPr lang="en-US" sz="800" dirty="0"/>
              <a:t> = </a:t>
            </a:r>
            <a:r>
              <a:rPr lang="en-US" sz="800" dirty="0" err="1"/>
              <a:t>pv.timestamp</a:t>
            </a:r>
            <a:endParaRPr lang="en-US" sz="800" dirty="0"/>
          </a:p>
          <a:p>
            <a:r>
              <a:rPr lang="en-US" sz="800" dirty="0"/>
              <a:t>    </a:t>
            </a:r>
          </a:p>
          <a:p>
            <a:r>
              <a:rPr lang="en-US" sz="800" dirty="0"/>
              <a:t>    GROUP BY </a:t>
            </a:r>
            <a:r>
              <a:rPr lang="en-US" sz="800" dirty="0" err="1"/>
              <a:t>utm_campaign</a:t>
            </a:r>
            <a:endParaRPr lang="en-US" sz="800" dirty="0"/>
          </a:p>
          <a:p>
            <a:r>
              <a:rPr lang="en-US" sz="800" dirty="0"/>
              <a:t>    ORDER BY 5 DESC;</a:t>
            </a:r>
          </a:p>
          <a:p>
            <a:endParaRPr lang="en-US" dirty="0" smtClean="0"/>
          </a:p>
          <a:p>
            <a:endParaRPr lang="en-US" sz="900" dirty="0" smtClean="0"/>
          </a:p>
          <a:p>
            <a:endParaRPr lang="en-US" sz="900" dirty="0"/>
          </a:p>
          <a:p>
            <a:endParaRPr lang="en-US" dirty="0"/>
          </a:p>
          <a:p>
            <a:endParaRPr lang="en-US" dirty="0"/>
          </a:p>
        </p:txBody>
      </p:sp>
      <p:pic>
        <p:nvPicPr>
          <p:cNvPr id="2" name="Picture 1"/>
          <p:cNvPicPr>
            <a:picLocks noChangeAspect="1"/>
          </p:cNvPicPr>
          <p:nvPr/>
        </p:nvPicPr>
        <p:blipFill>
          <a:blip r:embed="rId3"/>
          <a:stretch>
            <a:fillRect/>
          </a:stretch>
        </p:blipFill>
        <p:spPr>
          <a:xfrm>
            <a:off x="3237209" y="1607303"/>
            <a:ext cx="5437356" cy="1868142"/>
          </a:xfrm>
          <a:prstGeom prst="rect">
            <a:avLst/>
          </a:prstGeom>
        </p:spPr>
      </p:pic>
    </p:spTree>
    <p:extLst>
      <p:ext uri="{BB962C8B-B14F-4D97-AF65-F5344CB8AC3E}">
        <p14:creationId xmlns:p14="http://schemas.microsoft.com/office/powerpoint/2010/main" val="752740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91097" y="417442"/>
            <a:ext cx="8520600" cy="335095"/>
          </a:xfrm>
          <a:prstGeom prst="rect">
            <a:avLst/>
          </a:prstGeom>
          <a:noFill/>
          <a:ln>
            <a:noFill/>
          </a:ln>
        </p:spPr>
        <p:txBody>
          <a:bodyPr spcFirstLastPara="1" wrap="square" lIns="91425" tIns="91425" rIns="91425" bIns="91425" anchor="b" anchorCtr="0">
            <a:noAutofit/>
          </a:bodyPr>
          <a:lstStyle/>
          <a:p>
            <a:pPr marL="342900" lvl="0" indent="-342900">
              <a:buAutoNum type="arabicPeriod"/>
            </a:pPr>
            <a:r>
              <a:rPr lang="en-US" dirty="0" smtClean="0"/>
              <a:t>User Journey –  Exploration</a:t>
            </a:r>
          </a:p>
          <a:p>
            <a:r>
              <a:rPr lang="en-US" sz="2400" b="1" dirty="0" smtClean="0">
                <a:solidFill>
                  <a:srgbClr val="295269"/>
                </a:solidFill>
                <a:latin typeface="Roboto"/>
                <a:ea typeface="Roboto"/>
                <a:cs typeface="Roboto"/>
                <a:sym typeface="Roboto"/>
              </a:rPr>
              <a:t> -</a:t>
            </a:r>
            <a:r>
              <a:rPr lang="en-US" dirty="0"/>
              <a:t> What is the typical user journey</a:t>
            </a:r>
            <a:r>
              <a:rPr lang="en-US" dirty="0" smtClean="0"/>
              <a:t>?</a:t>
            </a:r>
            <a:endParaRPr lang="en-US" dirty="0"/>
          </a:p>
        </p:txBody>
      </p:sp>
      <p:sp>
        <p:nvSpPr>
          <p:cNvPr id="331" name="Shape 331"/>
          <p:cNvSpPr txBox="1"/>
          <p:nvPr/>
        </p:nvSpPr>
        <p:spPr>
          <a:xfrm>
            <a:off x="1051141" y="881269"/>
            <a:ext cx="6191172" cy="3758648"/>
          </a:xfrm>
          <a:prstGeom prst="rect">
            <a:avLst/>
          </a:prstGeom>
          <a:solidFill>
            <a:schemeClr val="bg2">
              <a:lumMod val="20000"/>
              <a:lumOff val="80000"/>
            </a:schemeClr>
          </a:solidFill>
          <a:ln w="9525" cap="flat" cmpd="sng">
            <a:solidFill>
              <a:schemeClr val="bg1"/>
            </a:solidFill>
            <a:prstDash val="solid"/>
            <a:round/>
            <a:headEnd type="none" w="sm" len="sm"/>
            <a:tailEnd type="none" w="sm" len="sm"/>
          </a:ln>
        </p:spPr>
        <p:txBody>
          <a:bodyPr spcFirstLastPara="1" wrap="square" lIns="171450" tIns="91425" rIns="91425" bIns="91425" anchor="t" anchorCtr="0">
            <a:noAutofit/>
          </a:bodyPr>
          <a:lstStyle/>
          <a:p>
            <a:pPr marL="171450" lvl="0" indent="-171450">
              <a:lnSpc>
                <a:spcPct val="115000"/>
              </a:lnSpc>
              <a:buClr>
                <a:schemeClr val="dk1"/>
              </a:buClr>
              <a:buSzPts val="1100"/>
              <a:buFont typeface="Arial" panose="020B0604020202020204" pitchFamily="34" charset="0"/>
              <a:buChar char="•"/>
            </a:pPr>
            <a:r>
              <a:rPr lang="en-US" dirty="0" smtClean="0">
                <a:latin typeface="Roboto"/>
                <a:ea typeface="Roboto"/>
                <a:cs typeface="Roboto"/>
                <a:sym typeface="Roboto"/>
              </a:rPr>
              <a:t>We are able to determine the number of last touches on the purchase page that each campaign is responsible for. For example the weekly campaign, with email as the source, generated the highest number of purchases touches.</a:t>
            </a:r>
          </a:p>
          <a:p>
            <a:pPr marL="171450" lvl="0" indent="-171450">
              <a:lnSpc>
                <a:spcPct val="115000"/>
              </a:lnSpc>
              <a:buClr>
                <a:schemeClr val="dk1"/>
              </a:buClr>
              <a:buSzPts val="1100"/>
              <a:buFont typeface="Arial" panose="020B0604020202020204" pitchFamily="34" charset="0"/>
              <a:buChar char="•"/>
            </a:pPr>
            <a:endParaRPr lang="en-US" dirty="0">
              <a:latin typeface="Roboto"/>
              <a:ea typeface="Roboto"/>
              <a:cs typeface="Roboto"/>
              <a:sym typeface="Roboto"/>
            </a:endParaRPr>
          </a:p>
          <a:p>
            <a:pPr marL="171450" indent="-171450">
              <a:lnSpc>
                <a:spcPct val="115000"/>
              </a:lnSpc>
              <a:buClr>
                <a:schemeClr val="dk1"/>
              </a:buClr>
              <a:buSzPts val="1100"/>
              <a:buFont typeface="Arial" panose="020B0604020202020204" pitchFamily="34" charset="0"/>
              <a:buChar char="•"/>
            </a:pPr>
            <a:r>
              <a:rPr lang="en-US" dirty="0">
                <a:latin typeface="Roboto"/>
                <a:ea typeface="Roboto"/>
                <a:cs typeface="Roboto"/>
                <a:sym typeface="Roboto"/>
              </a:rPr>
              <a:t>It is also possible to determine how many visitors eventually make a purchase. In this instance, 361 visitors made a purchase.</a:t>
            </a:r>
          </a:p>
          <a:p>
            <a:pPr marL="171450" lvl="0" indent="-171450">
              <a:lnSpc>
                <a:spcPct val="115000"/>
              </a:lnSpc>
              <a:buClr>
                <a:schemeClr val="dk1"/>
              </a:buClr>
              <a:buSzPts val="1100"/>
              <a:buFont typeface="Arial" panose="020B0604020202020204" pitchFamily="34" charset="0"/>
              <a:buChar char="•"/>
            </a:pPr>
            <a:r>
              <a:rPr lang="en-US" dirty="0" smtClean="0">
                <a:latin typeface="Roboto"/>
                <a:ea typeface="Roboto"/>
                <a:cs typeface="Roboto"/>
                <a:sym typeface="Roboto"/>
              </a:rPr>
              <a:t> </a:t>
            </a:r>
          </a:p>
          <a:p>
            <a:pPr marL="171450" indent="-171450">
              <a:lnSpc>
                <a:spcPct val="115000"/>
              </a:lnSpc>
              <a:buClr>
                <a:schemeClr val="dk1"/>
              </a:buClr>
              <a:buSzPts val="1100"/>
              <a:buFont typeface="Arial" panose="020B0604020202020204" pitchFamily="34" charset="0"/>
              <a:buChar char="•"/>
            </a:pPr>
            <a:r>
              <a:rPr lang="en-US" dirty="0">
                <a:latin typeface="Roboto"/>
                <a:ea typeface="Roboto"/>
                <a:cs typeface="Roboto"/>
                <a:sym typeface="Roboto"/>
              </a:rPr>
              <a:t>We are able to determine the number of last touches on the purchase page that each campaign is responsible for. For example the weekly campaign, with email as the source, generated the highest number of purchases touches.</a:t>
            </a:r>
          </a:p>
          <a:p>
            <a:pPr marL="171450" lvl="0" indent="-171450">
              <a:lnSpc>
                <a:spcPct val="115000"/>
              </a:lnSpc>
              <a:buClr>
                <a:schemeClr val="dk1"/>
              </a:buClr>
              <a:buSzPts val="1100"/>
              <a:buFont typeface="Arial" panose="020B0604020202020204" pitchFamily="34" charset="0"/>
              <a:buChar char="•"/>
            </a:pPr>
            <a:endParaRPr lang="en-US" dirty="0" smtClean="0">
              <a:latin typeface="Roboto"/>
              <a:ea typeface="Roboto"/>
              <a:cs typeface="Roboto"/>
              <a:sym typeface="Roboto"/>
            </a:endParaRPr>
          </a:p>
          <a:p>
            <a:pPr lvl="0">
              <a:lnSpc>
                <a:spcPct val="115000"/>
              </a:lnSpc>
              <a:buClr>
                <a:schemeClr val="dk1"/>
              </a:buClr>
              <a:buSzPts val="1100"/>
            </a:pPr>
            <a:endParaRPr lang="en-US" dirty="0">
              <a:latin typeface="Roboto"/>
              <a:ea typeface="Roboto"/>
              <a:cs typeface="Roboto"/>
              <a:sym typeface="Roboto"/>
            </a:endParaRPr>
          </a:p>
        </p:txBody>
      </p:sp>
    </p:spTree>
    <p:extLst>
      <p:ext uri="{BB962C8B-B14F-4D97-AF65-F5344CB8AC3E}">
        <p14:creationId xmlns:p14="http://schemas.microsoft.com/office/powerpoint/2010/main" val="4251656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144173" y="82347"/>
            <a:ext cx="8520600" cy="335095"/>
          </a:xfrm>
          <a:prstGeom prst="rect">
            <a:avLst/>
          </a:prstGeom>
          <a:noFill/>
          <a:ln>
            <a:noFill/>
          </a:ln>
        </p:spPr>
        <p:txBody>
          <a:bodyPr spcFirstLastPara="1" wrap="square" lIns="91425" tIns="91425" rIns="91425" bIns="91425" anchor="b" anchorCtr="0">
            <a:noAutofit/>
          </a:bodyPr>
          <a:lstStyle/>
          <a:p>
            <a:pPr lvl="0"/>
            <a:r>
              <a:rPr lang="en-US" dirty="0"/>
              <a:t>Optimize the campaign </a:t>
            </a:r>
            <a:r>
              <a:rPr lang="en-US" dirty="0" smtClean="0"/>
              <a:t>budget</a:t>
            </a:r>
          </a:p>
        </p:txBody>
      </p:sp>
      <p:sp>
        <p:nvSpPr>
          <p:cNvPr id="331" name="Shape 331"/>
          <p:cNvSpPr txBox="1"/>
          <p:nvPr/>
        </p:nvSpPr>
        <p:spPr>
          <a:xfrm>
            <a:off x="84083" y="417442"/>
            <a:ext cx="3301847" cy="4377840"/>
          </a:xfrm>
          <a:prstGeom prst="rect">
            <a:avLst/>
          </a:prstGeom>
          <a:solidFill>
            <a:schemeClr val="bg2">
              <a:lumMod val="20000"/>
              <a:lumOff val="80000"/>
            </a:schemeClr>
          </a:solidFill>
          <a:ln w="9525" cap="flat" cmpd="sng">
            <a:solidFill>
              <a:schemeClr val="bg1"/>
            </a:solidFill>
            <a:prstDash val="solid"/>
            <a:round/>
            <a:headEnd type="none" w="sm" len="sm"/>
            <a:tailEnd type="none" w="sm" len="sm"/>
          </a:ln>
        </p:spPr>
        <p:txBody>
          <a:bodyPr spcFirstLastPara="1" wrap="square" lIns="171450" tIns="91425" rIns="91425" bIns="91425" anchor="t" anchorCtr="0">
            <a:noAutofit/>
          </a:bodyPr>
          <a:lstStyle/>
          <a:p>
            <a:r>
              <a:rPr lang="en-US" sz="1050" dirty="0">
                <a:latin typeface="Roboto"/>
                <a:ea typeface="Roboto"/>
                <a:cs typeface="Roboto"/>
              </a:rPr>
              <a:t>Here is my top 5 pick of campaigns that I recommend </a:t>
            </a:r>
            <a:r>
              <a:rPr lang="en-US" sz="1050" dirty="0" err="1">
                <a:latin typeface="Roboto"/>
                <a:ea typeface="Roboto"/>
                <a:cs typeface="Roboto"/>
              </a:rPr>
              <a:t>CoolTShirts</a:t>
            </a:r>
            <a:r>
              <a:rPr lang="en-US" sz="1050" dirty="0">
                <a:latin typeface="Roboto"/>
                <a:ea typeface="Roboto"/>
                <a:cs typeface="Roboto"/>
              </a:rPr>
              <a:t> to reinvest in and here is why.</a:t>
            </a:r>
          </a:p>
          <a:p>
            <a:endParaRPr lang="en-US" sz="1050" dirty="0">
              <a:latin typeface="Roboto"/>
              <a:ea typeface="Roboto"/>
              <a:cs typeface="Roboto"/>
            </a:endParaRPr>
          </a:p>
          <a:p>
            <a:r>
              <a:rPr lang="en-US" sz="1050" dirty="0">
                <a:latin typeface="Roboto"/>
                <a:ea typeface="Roboto"/>
                <a:cs typeface="Roboto"/>
              </a:rPr>
              <a:t>I reviewed the tables and traced the campaigns from first touch, last touch and purchases to evaluate which campaign are responsible for the first touches, last touches and purchases made.  I’ve added a new column AS ‘Dominance’ for each table to compare the counts with total.</a:t>
            </a:r>
          </a:p>
          <a:p>
            <a:endParaRPr lang="en-US" sz="1050" dirty="0">
              <a:latin typeface="Roboto"/>
              <a:ea typeface="Roboto"/>
              <a:cs typeface="Roboto"/>
            </a:endParaRPr>
          </a:p>
          <a:p>
            <a:r>
              <a:rPr lang="en-US" sz="1050" dirty="0">
                <a:latin typeface="Roboto"/>
                <a:ea typeface="Roboto"/>
                <a:cs typeface="Roboto"/>
              </a:rPr>
              <a:t>My findings suggest that weekly-newsletter is most responsible for majority of the sales and retargeting-ad and retargeting-campaign are the following contestants.  The last two campaigns have also show presents in interacting with users from early to mid and final stages of the user-journey.</a:t>
            </a:r>
          </a:p>
          <a:p>
            <a:endParaRPr lang="en-US" sz="1000" dirty="0"/>
          </a:p>
          <a:p>
            <a:endParaRPr lang="en-US" sz="1000" dirty="0" smtClean="0"/>
          </a:p>
          <a:p>
            <a:endParaRPr lang="en-US" dirty="0" smtClean="0"/>
          </a:p>
        </p:txBody>
      </p:sp>
      <p:pic>
        <p:nvPicPr>
          <p:cNvPr id="3" name="Picture 2"/>
          <p:cNvPicPr>
            <a:picLocks noChangeAspect="1"/>
          </p:cNvPicPr>
          <p:nvPr/>
        </p:nvPicPr>
        <p:blipFill>
          <a:blip r:embed="rId3"/>
          <a:stretch>
            <a:fillRect/>
          </a:stretch>
        </p:blipFill>
        <p:spPr>
          <a:xfrm>
            <a:off x="650986" y="3500456"/>
            <a:ext cx="1991884" cy="1053451"/>
          </a:xfrm>
          <a:prstGeom prst="rect">
            <a:avLst/>
          </a:prstGeom>
        </p:spPr>
      </p:pic>
      <p:pic>
        <p:nvPicPr>
          <p:cNvPr id="4" name="Picture 3"/>
          <p:cNvPicPr>
            <a:picLocks noChangeAspect="1"/>
          </p:cNvPicPr>
          <p:nvPr/>
        </p:nvPicPr>
        <p:blipFill>
          <a:blip r:embed="rId4"/>
          <a:stretch>
            <a:fillRect/>
          </a:stretch>
        </p:blipFill>
        <p:spPr>
          <a:xfrm>
            <a:off x="3891694" y="249894"/>
            <a:ext cx="4267314" cy="885172"/>
          </a:xfrm>
          <a:prstGeom prst="rect">
            <a:avLst/>
          </a:prstGeom>
        </p:spPr>
      </p:pic>
      <p:pic>
        <p:nvPicPr>
          <p:cNvPr id="5" name="Picture 4"/>
          <p:cNvPicPr>
            <a:picLocks noChangeAspect="1"/>
          </p:cNvPicPr>
          <p:nvPr/>
        </p:nvPicPr>
        <p:blipFill>
          <a:blip r:embed="rId5"/>
          <a:stretch>
            <a:fillRect/>
          </a:stretch>
        </p:blipFill>
        <p:spPr>
          <a:xfrm>
            <a:off x="3891693" y="1519379"/>
            <a:ext cx="4241025" cy="1450000"/>
          </a:xfrm>
          <a:prstGeom prst="rect">
            <a:avLst/>
          </a:prstGeom>
        </p:spPr>
      </p:pic>
      <p:pic>
        <p:nvPicPr>
          <p:cNvPr id="6" name="Picture 5"/>
          <p:cNvPicPr>
            <a:picLocks noChangeAspect="1"/>
          </p:cNvPicPr>
          <p:nvPr/>
        </p:nvPicPr>
        <p:blipFill>
          <a:blip r:embed="rId6"/>
          <a:stretch>
            <a:fillRect/>
          </a:stretch>
        </p:blipFill>
        <p:spPr>
          <a:xfrm>
            <a:off x="3891694" y="3231731"/>
            <a:ext cx="4241025" cy="1322176"/>
          </a:xfrm>
          <a:prstGeom prst="rect">
            <a:avLst/>
          </a:prstGeom>
        </p:spPr>
      </p:pic>
    </p:spTree>
    <p:extLst>
      <p:ext uri="{BB962C8B-B14F-4D97-AF65-F5344CB8AC3E}">
        <p14:creationId xmlns:p14="http://schemas.microsoft.com/office/powerpoint/2010/main" val="723742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2756725" y="496956"/>
            <a:ext cx="3233257" cy="54064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smtClean="0">
                <a:solidFill>
                  <a:srgbClr val="295269"/>
                </a:solidFill>
              </a:rPr>
              <a:t>Table </a:t>
            </a:r>
            <a:r>
              <a:rPr lang="en" b="1" dirty="0">
                <a:solidFill>
                  <a:srgbClr val="295269"/>
                </a:solidFill>
              </a:rPr>
              <a:t>of Contents</a:t>
            </a:r>
            <a:endParaRPr b="1" dirty="0">
              <a:solidFill>
                <a:srgbClr val="295269"/>
              </a:solidFill>
              <a:latin typeface="Roboto"/>
              <a:ea typeface="Roboto"/>
              <a:cs typeface="Roboto"/>
              <a:sym typeface="Roboto"/>
            </a:endParaRPr>
          </a:p>
        </p:txBody>
      </p:sp>
      <p:sp>
        <p:nvSpPr>
          <p:cNvPr id="305" name="Shape 305"/>
          <p:cNvSpPr txBox="1"/>
          <p:nvPr/>
        </p:nvSpPr>
        <p:spPr>
          <a:xfrm>
            <a:off x="3339822" y="1106556"/>
            <a:ext cx="3915742" cy="2312903"/>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1200" dirty="0">
                <a:latin typeface="Roboto"/>
                <a:ea typeface="Roboto"/>
                <a:cs typeface="Roboto"/>
                <a:sym typeface="Roboto"/>
              </a:rPr>
              <a:t>Get familiar with CoolTShirts</a:t>
            </a:r>
            <a:endParaRPr sz="1200" dirty="0">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1200" dirty="0">
                <a:latin typeface="Roboto"/>
                <a:ea typeface="Roboto"/>
                <a:cs typeface="Roboto"/>
                <a:sym typeface="Roboto"/>
              </a:rPr>
              <a:t>What is the user journey?</a:t>
            </a:r>
            <a:endParaRPr sz="1200" dirty="0">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1200" dirty="0">
                <a:latin typeface="Roboto"/>
                <a:ea typeface="Roboto"/>
                <a:cs typeface="Roboto"/>
                <a:sym typeface="Roboto"/>
              </a:rPr>
              <a:t>Optimize the campaign budget</a:t>
            </a:r>
            <a:endParaRPr sz="1200" dirty="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364434"/>
            <a:ext cx="8386875" cy="361599"/>
          </a:xfrm>
          <a:prstGeom prst="rect">
            <a:avLst/>
          </a:prstGeom>
          <a:noFill/>
          <a:ln>
            <a:noFill/>
          </a:ln>
        </p:spPr>
        <p:txBody>
          <a:bodyPr spcFirstLastPara="1" wrap="square" lIns="91425" tIns="91425" rIns="91425" bIns="91425" anchor="b" anchorCtr="0">
            <a:noAutofit/>
          </a:bodyPr>
          <a:lstStyle/>
          <a:p>
            <a:pPr lvl="0"/>
            <a:r>
              <a:rPr lang="en" b="1" dirty="0" smtClean="0">
                <a:solidFill>
                  <a:srgbClr val="295269"/>
                </a:solidFill>
                <a:latin typeface="Roboto"/>
                <a:ea typeface="Roboto"/>
                <a:cs typeface="Roboto"/>
                <a:sym typeface="Roboto"/>
              </a:rPr>
              <a:t>1.1  </a:t>
            </a:r>
            <a:r>
              <a:rPr lang="en-US" dirty="0" smtClean="0"/>
              <a:t>How </a:t>
            </a:r>
            <a:r>
              <a:rPr lang="en-US" dirty="0"/>
              <a:t>many campaigns and sources does </a:t>
            </a:r>
            <a:r>
              <a:rPr lang="en-US" dirty="0" err="1"/>
              <a:t>CoolTShirts</a:t>
            </a:r>
            <a:r>
              <a:rPr lang="en-US" dirty="0"/>
              <a:t> use and how are they related?</a:t>
            </a:r>
            <a:endParaRPr b="1" dirty="0">
              <a:solidFill>
                <a:srgbClr val="295269"/>
              </a:solidFill>
              <a:latin typeface="Roboto"/>
              <a:ea typeface="Roboto"/>
              <a:cs typeface="Roboto"/>
              <a:sym typeface="Roboto"/>
            </a:endParaRPr>
          </a:p>
        </p:txBody>
      </p:sp>
      <p:sp>
        <p:nvSpPr>
          <p:cNvPr id="316" name="Shape 316"/>
          <p:cNvSpPr txBox="1"/>
          <p:nvPr/>
        </p:nvSpPr>
        <p:spPr>
          <a:xfrm>
            <a:off x="177975" y="803761"/>
            <a:ext cx="3062182" cy="2743200"/>
          </a:xfrm>
          <a:prstGeom prst="rect">
            <a:avLst/>
          </a:prstGeom>
          <a:solidFill>
            <a:schemeClr val="bg2">
              <a:lumMod val="20000"/>
              <a:lumOff val="80000"/>
            </a:schemeClr>
          </a:solidFill>
          <a:ln w="9525" cap="flat" cmpd="sng">
            <a:solidFill>
              <a:schemeClr val="bg1"/>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There are a total of 8 campaigns  and 6  sources that assist </a:t>
            </a:r>
            <a:r>
              <a:rPr lang="en-US" sz="1200" dirty="0" err="1" smtClean="0">
                <a:latin typeface="Roboto"/>
                <a:ea typeface="Roboto"/>
                <a:cs typeface="Roboto"/>
                <a:sym typeface="Roboto"/>
              </a:rPr>
              <a:t>CoolTShirts</a:t>
            </a:r>
            <a:r>
              <a:rPr lang="en-US" sz="1200" dirty="0" smtClean="0">
                <a:latin typeface="Roboto"/>
                <a:ea typeface="Roboto"/>
                <a:cs typeface="Roboto"/>
                <a:sym typeface="Roboto"/>
              </a:rPr>
              <a:t> with their marketing. Each source is related to a </a:t>
            </a:r>
            <a:r>
              <a:rPr lang="en-US" sz="1200" dirty="0">
                <a:latin typeface="Roboto"/>
                <a:ea typeface="Roboto"/>
                <a:cs typeface="Roboto"/>
                <a:sym typeface="Roboto"/>
              </a:rPr>
              <a:t>campaign</a:t>
            </a:r>
            <a:r>
              <a:rPr lang="en-US" sz="1200" dirty="0" smtClean="0">
                <a:latin typeface="Roboto"/>
                <a:ea typeface="Roboto"/>
                <a:cs typeface="Roboto"/>
                <a:sym typeface="Roboto"/>
              </a:rPr>
              <a:t> that is helping this market.  For example, </a:t>
            </a:r>
            <a:r>
              <a:rPr lang="en-US" sz="1200" dirty="0" err="1">
                <a:latin typeface="Roboto"/>
                <a:ea typeface="Roboto"/>
                <a:cs typeface="Roboto"/>
                <a:sym typeface="Roboto"/>
              </a:rPr>
              <a:t>b</a:t>
            </a:r>
            <a:r>
              <a:rPr lang="en-US" sz="1200" dirty="0" err="1" smtClean="0">
                <a:latin typeface="Roboto"/>
                <a:ea typeface="Roboto"/>
                <a:cs typeface="Roboto"/>
                <a:sym typeface="Roboto"/>
              </a:rPr>
              <a:t>uzzfeed</a:t>
            </a:r>
            <a:r>
              <a:rPr lang="en-US" sz="1200" dirty="0" smtClean="0">
                <a:latin typeface="Roboto"/>
                <a:ea typeface="Roboto"/>
                <a:cs typeface="Roboto"/>
                <a:sym typeface="Roboto"/>
              </a:rPr>
              <a:t> is a campaign responsible for ten-crazy-cool-</a:t>
            </a:r>
            <a:r>
              <a:rPr lang="en-US" sz="1200" dirty="0" err="1" smtClean="0">
                <a:latin typeface="Roboto"/>
                <a:ea typeface="Roboto"/>
                <a:cs typeface="Roboto"/>
                <a:sym typeface="Roboto"/>
              </a:rPr>
              <a:t>tshirts</a:t>
            </a:r>
            <a:r>
              <a:rPr lang="en-US" sz="1200" dirty="0" smtClean="0">
                <a:latin typeface="Roboto"/>
                <a:ea typeface="Roboto"/>
                <a:cs typeface="Roboto"/>
                <a:sym typeface="Roboto"/>
              </a:rPr>
              <a:t>-facts source and </a:t>
            </a:r>
            <a:r>
              <a:rPr lang="en-US" sz="1200" dirty="0" err="1">
                <a:latin typeface="Roboto"/>
                <a:ea typeface="Roboto"/>
                <a:cs typeface="Roboto"/>
                <a:sym typeface="Roboto"/>
              </a:rPr>
              <a:t>n</a:t>
            </a:r>
            <a:r>
              <a:rPr lang="en-US" sz="1200" dirty="0" err="1" smtClean="0">
                <a:latin typeface="Roboto"/>
                <a:ea typeface="Roboto"/>
                <a:cs typeface="Roboto"/>
                <a:sym typeface="Roboto"/>
              </a:rPr>
              <a:t>ytimes</a:t>
            </a:r>
            <a:r>
              <a:rPr lang="en-US" sz="1200" dirty="0" smtClean="0">
                <a:latin typeface="Roboto"/>
                <a:ea typeface="Roboto"/>
                <a:cs typeface="Roboto"/>
                <a:sym typeface="Roboto"/>
              </a:rPr>
              <a:t> is responsible for source getting-to-know-cool-</a:t>
            </a:r>
            <a:r>
              <a:rPr lang="en-US" sz="1200" dirty="0" err="1" smtClean="0">
                <a:latin typeface="Roboto"/>
                <a:ea typeface="Roboto"/>
                <a:cs typeface="Roboto"/>
                <a:sym typeface="Roboto"/>
              </a:rPr>
              <a:t>tshirts</a:t>
            </a:r>
            <a:r>
              <a:rPr lang="en-US" sz="1200" dirty="0" smtClean="0">
                <a:latin typeface="Roboto"/>
                <a:ea typeface="Roboto"/>
                <a:cs typeface="Roboto"/>
                <a:sym typeface="Roboto"/>
              </a:rPr>
              <a:t>.</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Also, we can see that weekly-newsletter and retargeting-campaign sources are backed by email campaign.</a:t>
            </a:r>
          </a:p>
          <a:p>
            <a:pPr marL="0" lvl="0" indent="0" rtl="0">
              <a:lnSpc>
                <a:spcPct val="115000"/>
              </a:lnSpc>
              <a:spcBef>
                <a:spcPts val="0"/>
              </a:spcBef>
              <a:spcAft>
                <a:spcPts val="0"/>
              </a:spcAft>
              <a:buClr>
                <a:schemeClr val="dk1"/>
              </a:buClr>
              <a:buSzPts val="1100"/>
              <a:buFont typeface="Arial"/>
              <a:buNone/>
            </a:pPr>
            <a:endParaRPr lang="en-US" sz="1200" dirty="0" smtClean="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lvl="0">
              <a:lnSpc>
                <a:spcPct val="115000"/>
              </a:lnSpc>
              <a:buClr>
                <a:schemeClr val="dk1"/>
              </a:buClr>
              <a:buSzPts val="1100"/>
            </a:pP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endParaRPr sz="1200" dirty="0">
              <a:latin typeface="Roboto"/>
              <a:ea typeface="Roboto"/>
              <a:cs typeface="Roboto"/>
              <a:sym typeface="Roboto"/>
            </a:endParaRPr>
          </a:p>
        </p:txBody>
      </p:sp>
      <p:graphicFrame>
        <p:nvGraphicFramePr>
          <p:cNvPr id="6" name="Table 5"/>
          <p:cNvGraphicFramePr>
            <a:graphicFrameLocks noGrp="1"/>
          </p:cNvGraphicFramePr>
          <p:nvPr>
            <p:extLst>
              <p:ext uri="{D42A27DB-BD31-4B8C-83A1-F6EECF244321}">
                <p14:modId xmlns:p14="http://schemas.microsoft.com/office/powerpoint/2010/main" val="2151805153"/>
              </p:ext>
            </p:extLst>
          </p:nvPr>
        </p:nvGraphicFramePr>
        <p:xfrm>
          <a:off x="3513896" y="803760"/>
          <a:ext cx="5086764" cy="2743200"/>
        </p:xfrm>
        <a:graphic>
          <a:graphicData uri="http://schemas.openxmlformats.org/drawingml/2006/table">
            <a:tbl>
              <a:tblPr/>
              <a:tblGrid>
                <a:gridCol w="1885472">
                  <a:extLst>
                    <a:ext uri="{9D8B030D-6E8A-4147-A177-3AD203B41FA5}">
                      <a16:colId xmlns:a16="http://schemas.microsoft.com/office/drawing/2014/main" val="759689672"/>
                    </a:ext>
                  </a:extLst>
                </a:gridCol>
                <a:gridCol w="3201292">
                  <a:extLst>
                    <a:ext uri="{9D8B030D-6E8A-4147-A177-3AD203B41FA5}">
                      <a16:colId xmlns:a16="http://schemas.microsoft.com/office/drawing/2014/main" val="4075765"/>
                    </a:ext>
                  </a:extLst>
                </a:gridCol>
              </a:tblGrid>
              <a:tr h="202264">
                <a:tc>
                  <a:txBody>
                    <a:bodyPr/>
                    <a:lstStyle/>
                    <a:p>
                      <a:pPr algn="ctr"/>
                      <a:r>
                        <a:rPr lang="en-US">
                          <a:solidFill>
                            <a:srgbClr val="292929"/>
                          </a:solidFill>
                          <a:effectLst/>
                        </a:rPr>
                        <a:t>utm_source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US">
                          <a:solidFill>
                            <a:srgbClr val="292929"/>
                          </a:solidFill>
                          <a:effectLst/>
                        </a:rPr>
                        <a:t>utm_campaign</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3497239739"/>
                  </a:ext>
                </a:extLst>
              </a:tr>
              <a:tr h="202264">
                <a:tc>
                  <a:txBody>
                    <a:bodyPr/>
                    <a:lstStyle/>
                    <a:p>
                      <a:pPr algn="ctr"/>
                      <a:r>
                        <a:rPr lang="en-US" dirty="0" err="1">
                          <a:solidFill>
                            <a:srgbClr val="525252"/>
                          </a:solidFill>
                          <a:effectLst/>
                        </a:rPr>
                        <a:t>nytimes</a:t>
                      </a:r>
                      <a:endParaRPr lang="en-US" dirty="0">
                        <a:solidFill>
                          <a:srgbClr val="525252"/>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getting-to-know-cool-tshirts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300654953"/>
                  </a:ext>
                </a:extLst>
              </a:tr>
              <a:tr h="202264">
                <a:tc>
                  <a:txBody>
                    <a:bodyPr/>
                    <a:lstStyle/>
                    <a:p>
                      <a:pPr algn="ctr"/>
                      <a:r>
                        <a:rPr lang="en-US" dirty="0">
                          <a:solidFill>
                            <a:srgbClr val="525252"/>
                          </a:solidFill>
                          <a:effectLst/>
                        </a:rPr>
                        <a:t>email</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dirty="0">
                          <a:solidFill>
                            <a:srgbClr val="525252"/>
                          </a:solidFill>
                          <a:effectLst/>
                        </a:rPr>
                        <a:t>weekly-newsletter</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81310194"/>
                  </a:ext>
                </a:extLst>
              </a:tr>
              <a:tr h="202264">
                <a:tc>
                  <a:txBody>
                    <a:bodyPr/>
                    <a:lstStyle/>
                    <a:p>
                      <a:pPr algn="ctr"/>
                      <a:r>
                        <a:rPr lang="en-US">
                          <a:solidFill>
                            <a:srgbClr val="525252"/>
                          </a:solidFill>
                          <a:effectLst/>
                        </a:rPr>
                        <a:t>buzzfeed</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ten-crazy-cool-tshirts-facts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747919426"/>
                  </a:ext>
                </a:extLst>
              </a:tr>
              <a:tr h="202264">
                <a:tc>
                  <a:txBody>
                    <a:bodyPr/>
                    <a:lstStyle/>
                    <a:p>
                      <a:pPr algn="ctr"/>
                      <a:r>
                        <a:rPr lang="en-US">
                          <a:solidFill>
                            <a:srgbClr val="525252"/>
                          </a:solidFill>
                          <a:effectLst/>
                        </a:rPr>
                        <a:t>email</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retargetting-campaign</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4200979046"/>
                  </a:ext>
                </a:extLst>
              </a:tr>
              <a:tr h="202264">
                <a:tc>
                  <a:txBody>
                    <a:bodyPr/>
                    <a:lstStyle/>
                    <a:p>
                      <a:pPr algn="ctr"/>
                      <a:r>
                        <a:rPr lang="en-US">
                          <a:solidFill>
                            <a:srgbClr val="525252"/>
                          </a:solidFill>
                          <a:effectLst/>
                        </a:rPr>
                        <a:t>facebook</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retargetting-ad</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106753562"/>
                  </a:ext>
                </a:extLst>
              </a:tr>
              <a:tr h="202264">
                <a:tc>
                  <a:txBody>
                    <a:bodyPr/>
                    <a:lstStyle/>
                    <a:p>
                      <a:pPr algn="ctr"/>
                      <a:r>
                        <a:rPr lang="en-US">
                          <a:solidFill>
                            <a:srgbClr val="525252"/>
                          </a:solidFill>
                          <a:effectLst/>
                        </a:rPr>
                        <a:t>medium</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interview-with-cool-tshirts-founder</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805880837"/>
                  </a:ext>
                </a:extLst>
              </a:tr>
              <a:tr h="202264">
                <a:tc>
                  <a:txBody>
                    <a:bodyPr/>
                    <a:lstStyle/>
                    <a:p>
                      <a:pPr algn="ctr"/>
                      <a:r>
                        <a:rPr lang="en-US">
                          <a:solidFill>
                            <a:srgbClr val="525252"/>
                          </a:solidFill>
                          <a:effectLst/>
                        </a:rPr>
                        <a:t>google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paid-search</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73589864"/>
                  </a:ext>
                </a:extLst>
              </a:tr>
              <a:tr h="202264">
                <a:tc>
                  <a:txBody>
                    <a:bodyPr/>
                    <a:lstStyle/>
                    <a:p>
                      <a:pPr algn="ctr"/>
                      <a:r>
                        <a:rPr lang="en-US">
                          <a:solidFill>
                            <a:srgbClr val="525252"/>
                          </a:solidFill>
                          <a:effectLst/>
                        </a:rPr>
                        <a:t>google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dirty="0">
                          <a:solidFill>
                            <a:srgbClr val="525252"/>
                          </a:solidFill>
                          <a:effectLst/>
                        </a:rPr>
                        <a:t>cool-</a:t>
                      </a:r>
                      <a:r>
                        <a:rPr lang="en-US" dirty="0" err="1">
                          <a:solidFill>
                            <a:srgbClr val="525252"/>
                          </a:solidFill>
                          <a:effectLst/>
                        </a:rPr>
                        <a:t>tshirts</a:t>
                      </a:r>
                      <a:r>
                        <a:rPr lang="en-US" dirty="0">
                          <a:solidFill>
                            <a:srgbClr val="525252"/>
                          </a:solidFill>
                          <a:effectLst/>
                        </a:rPr>
                        <a:t>-search</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638841762"/>
                  </a:ext>
                </a:extLst>
              </a:tr>
            </a:tbl>
          </a:graphicData>
        </a:graphic>
      </p:graphicFrame>
      <p:sp>
        <p:nvSpPr>
          <p:cNvPr id="5" name="Shape 323"/>
          <p:cNvSpPr txBox="1"/>
          <p:nvPr/>
        </p:nvSpPr>
        <p:spPr>
          <a:xfrm>
            <a:off x="1987826" y="3770243"/>
            <a:ext cx="5247861" cy="1272209"/>
          </a:xfrm>
          <a:prstGeom prst="rect">
            <a:avLst/>
          </a:prstGeom>
          <a:solidFill>
            <a:srgbClr val="D9D9D9"/>
          </a:solidFill>
          <a:ln>
            <a:solidFill>
              <a:schemeClr val="bg1"/>
            </a:solidFill>
          </a:ln>
        </p:spPr>
        <p:txBody>
          <a:bodyPr spcFirstLastPara="1" wrap="square" lIns="91425" tIns="91425" rIns="91425" bIns="91425" anchor="t" anchorCtr="0">
            <a:noAutofit/>
          </a:bodyPr>
          <a:lstStyle/>
          <a:p>
            <a:r>
              <a:rPr lang="en-US" sz="900" dirty="0"/>
              <a:t>SELECT COUNT(DISTINCT </a:t>
            </a:r>
            <a:r>
              <a:rPr lang="en-US" sz="900" dirty="0" err="1"/>
              <a:t>utm_campaign</a:t>
            </a:r>
            <a:r>
              <a:rPr lang="en-US" sz="900" dirty="0"/>
              <a:t>)</a:t>
            </a:r>
          </a:p>
          <a:p>
            <a:r>
              <a:rPr lang="en-US" sz="900" dirty="0"/>
              <a:t>FROM </a:t>
            </a:r>
            <a:r>
              <a:rPr lang="en-US" sz="900" dirty="0" err="1"/>
              <a:t>page_visits</a:t>
            </a:r>
            <a:r>
              <a:rPr lang="en-US" sz="900" dirty="0"/>
              <a:t>;</a:t>
            </a:r>
          </a:p>
          <a:p>
            <a:endParaRPr lang="en-US" sz="900" dirty="0"/>
          </a:p>
          <a:p>
            <a:r>
              <a:rPr lang="en-US" sz="900" dirty="0"/>
              <a:t>SELECT COUNT(DISTINCT </a:t>
            </a:r>
            <a:r>
              <a:rPr lang="en-US" sz="900" dirty="0" err="1"/>
              <a:t>utm_source</a:t>
            </a:r>
            <a:r>
              <a:rPr lang="en-US" sz="900" dirty="0"/>
              <a:t>)</a:t>
            </a:r>
          </a:p>
          <a:p>
            <a:r>
              <a:rPr lang="en-US" sz="900" dirty="0"/>
              <a:t>FROM </a:t>
            </a:r>
            <a:r>
              <a:rPr lang="en-US" sz="900" dirty="0" err="1"/>
              <a:t>page_visits</a:t>
            </a:r>
            <a:r>
              <a:rPr lang="en-US" sz="900" dirty="0"/>
              <a:t>;</a:t>
            </a:r>
          </a:p>
          <a:p>
            <a:endParaRPr lang="en-US" sz="900" dirty="0"/>
          </a:p>
          <a:p>
            <a:r>
              <a:rPr lang="en-US" sz="900" dirty="0"/>
              <a:t>SELECT DISTINCT </a:t>
            </a:r>
            <a:r>
              <a:rPr lang="en-US" sz="900" dirty="0" err="1"/>
              <a:t>utm_campaign</a:t>
            </a:r>
            <a:r>
              <a:rPr lang="en-US" sz="900" dirty="0"/>
              <a:t>, </a:t>
            </a:r>
            <a:r>
              <a:rPr lang="en-US" sz="900" dirty="0" err="1"/>
              <a:t>utm_source</a:t>
            </a:r>
            <a:endParaRPr lang="en-US" sz="900" dirty="0"/>
          </a:p>
          <a:p>
            <a:r>
              <a:rPr lang="en-US" sz="900" dirty="0"/>
              <a:t>FROM </a:t>
            </a:r>
            <a:r>
              <a:rPr lang="en-US" sz="900" dirty="0" err="1"/>
              <a:t>page_visits</a:t>
            </a:r>
            <a:r>
              <a:rPr lang="en-US" sz="900" dirty="0"/>
              <a:t>;</a:t>
            </a:r>
          </a:p>
          <a:p>
            <a:endParaRPr lang="en-US" sz="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en" sz="2400" b="1" dirty="0" smtClean="0">
                <a:solidFill>
                  <a:srgbClr val="295269"/>
                </a:solidFill>
                <a:latin typeface="Roboto"/>
                <a:ea typeface="Roboto"/>
                <a:cs typeface="Roboto"/>
                <a:sym typeface="Roboto"/>
              </a:rPr>
              <a:t>1.2 </a:t>
            </a:r>
            <a:r>
              <a:rPr lang="en-US" sz="2400" dirty="0"/>
              <a:t>What pages are on their website?</a:t>
            </a:r>
          </a:p>
        </p:txBody>
      </p:sp>
      <p:sp>
        <p:nvSpPr>
          <p:cNvPr id="323" name="Shape 323"/>
          <p:cNvSpPr txBox="1"/>
          <p:nvPr/>
        </p:nvSpPr>
        <p:spPr>
          <a:xfrm>
            <a:off x="5291743" y="1660836"/>
            <a:ext cx="3653200" cy="653979"/>
          </a:xfrm>
          <a:prstGeom prst="rect">
            <a:avLst/>
          </a:prstGeom>
          <a:solidFill>
            <a:srgbClr val="D9D9D9"/>
          </a:solidFill>
          <a:ln>
            <a:solidFill>
              <a:schemeClr val="bg1"/>
            </a:solidFill>
          </a:ln>
        </p:spPr>
        <p:txBody>
          <a:bodyPr spcFirstLastPara="1" wrap="square" lIns="91425" tIns="91425" rIns="91425" bIns="91425" anchor="t" anchorCtr="0">
            <a:noAutofit/>
          </a:bodyPr>
          <a:lstStyle/>
          <a:p>
            <a:r>
              <a:rPr lang="en-US" sz="900" dirty="0"/>
              <a:t>SELECT COUNT(DISTINCT </a:t>
            </a:r>
            <a:r>
              <a:rPr lang="en-US" sz="900" dirty="0" err="1"/>
              <a:t>page_name</a:t>
            </a:r>
            <a:r>
              <a:rPr lang="en-US" sz="900" dirty="0"/>
              <a:t>)</a:t>
            </a:r>
          </a:p>
          <a:p>
            <a:r>
              <a:rPr lang="en-US" sz="900" dirty="0"/>
              <a:t>FROM </a:t>
            </a:r>
            <a:r>
              <a:rPr lang="en-US" sz="900" dirty="0" err="1"/>
              <a:t>page_visits</a:t>
            </a:r>
            <a:r>
              <a:rPr lang="en-US" sz="900" dirty="0"/>
              <a:t>;</a:t>
            </a:r>
          </a:p>
          <a:p>
            <a:pPr marL="0" lvl="0" indent="0" rtl="0">
              <a:spcBef>
                <a:spcPts val="0"/>
              </a:spcBef>
              <a:spcAft>
                <a:spcPts val="0"/>
              </a:spcAft>
              <a:buNone/>
            </a:pPr>
            <a:endParaRPr sz="900" dirty="0">
              <a:latin typeface="Courier New"/>
              <a:ea typeface="Courier New"/>
              <a:cs typeface="Courier New"/>
              <a:sym typeface="Courier New"/>
            </a:endParaRPr>
          </a:p>
        </p:txBody>
      </p:sp>
      <p:sp>
        <p:nvSpPr>
          <p:cNvPr id="324" name="Shape 324"/>
          <p:cNvSpPr txBox="1"/>
          <p:nvPr/>
        </p:nvSpPr>
        <p:spPr>
          <a:xfrm>
            <a:off x="112427" y="1395792"/>
            <a:ext cx="4920900" cy="919023"/>
          </a:xfrm>
          <a:prstGeom prst="rect">
            <a:avLst/>
          </a:prstGeom>
          <a:solidFill>
            <a:schemeClr val="bg2">
              <a:lumMod val="20000"/>
              <a:lumOff val="80000"/>
            </a:schemeClr>
          </a:solidFill>
          <a:ln w="9525" cap="flat" cmpd="sng">
            <a:solidFill>
              <a:schemeClr val="bg1"/>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There are 4 distinct pages on their website.  These four pages (</a:t>
            </a:r>
            <a:r>
              <a:rPr lang="en-US" sz="1200" dirty="0" err="1" smtClean="0">
                <a:latin typeface="Roboto"/>
                <a:ea typeface="Roboto"/>
                <a:cs typeface="Roboto"/>
                <a:sym typeface="Roboto"/>
              </a:rPr>
              <a:t>landing_page</a:t>
            </a:r>
            <a:r>
              <a:rPr lang="en-US" sz="1200" dirty="0" smtClean="0">
                <a:latin typeface="Roboto"/>
                <a:ea typeface="Roboto"/>
                <a:cs typeface="Roboto"/>
                <a:sym typeface="Roboto"/>
              </a:rPr>
              <a:t>, </a:t>
            </a:r>
            <a:r>
              <a:rPr lang="en-US" sz="1200" dirty="0" err="1" smtClean="0">
                <a:latin typeface="Roboto"/>
                <a:ea typeface="Roboto"/>
                <a:cs typeface="Roboto"/>
                <a:sym typeface="Roboto"/>
              </a:rPr>
              <a:t>shopping_cart</a:t>
            </a:r>
            <a:r>
              <a:rPr lang="en-US" sz="1200" dirty="0" smtClean="0">
                <a:latin typeface="Roboto"/>
                <a:ea typeface="Roboto"/>
                <a:cs typeface="Roboto"/>
                <a:sym typeface="Roboto"/>
              </a:rPr>
              <a:t>, checkout, purchase) are key elements for discovering the user journey through </a:t>
            </a:r>
            <a:r>
              <a:rPr lang="en-US" sz="1200" dirty="0" err="1" smtClean="0">
                <a:latin typeface="Roboto"/>
                <a:ea typeface="Roboto"/>
                <a:cs typeface="Roboto"/>
                <a:sym typeface="Roboto"/>
              </a:rPr>
              <a:t>CoolTShirts</a:t>
            </a:r>
            <a:r>
              <a:rPr lang="en-US" sz="1200" dirty="0" smtClean="0">
                <a:latin typeface="Roboto"/>
                <a:ea typeface="Roboto"/>
                <a:cs typeface="Roboto"/>
                <a:sym typeface="Roboto"/>
              </a:rPr>
              <a:t>. </a:t>
            </a:r>
          </a:p>
          <a:p>
            <a:pPr lvl="0" rtl="0">
              <a:lnSpc>
                <a:spcPct val="115000"/>
              </a:lnSpc>
              <a:spcBef>
                <a:spcPts val="0"/>
              </a:spcBef>
              <a:spcAft>
                <a:spcPts val="0"/>
              </a:spcAft>
              <a:buClr>
                <a:schemeClr val="dk1"/>
              </a:buClr>
              <a:buSzPts val="1100"/>
            </a:pPr>
            <a:endParaRPr sz="1200" dirty="0">
              <a:latin typeface="Roboto"/>
              <a:ea typeface="Roboto"/>
              <a:cs typeface="Roboto"/>
              <a:sym typeface="Roboto"/>
            </a:endParaRPr>
          </a:p>
        </p:txBody>
      </p:sp>
      <p:graphicFrame>
        <p:nvGraphicFramePr>
          <p:cNvPr id="2" name="Table 1"/>
          <p:cNvGraphicFramePr>
            <a:graphicFrameLocks noGrp="1"/>
          </p:cNvGraphicFramePr>
          <p:nvPr>
            <p:extLst>
              <p:ext uri="{D42A27DB-BD31-4B8C-83A1-F6EECF244321}">
                <p14:modId xmlns:p14="http://schemas.microsoft.com/office/powerpoint/2010/main" val="3127920364"/>
              </p:ext>
            </p:extLst>
          </p:nvPr>
        </p:nvGraphicFramePr>
        <p:xfrm>
          <a:off x="5463764" y="2739153"/>
          <a:ext cx="2765838" cy="1550505"/>
        </p:xfrm>
        <a:graphic>
          <a:graphicData uri="http://schemas.openxmlformats.org/drawingml/2006/table">
            <a:tbl>
              <a:tblPr/>
              <a:tblGrid>
                <a:gridCol w="2765838">
                  <a:extLst>
                    <a:ext uri="{9D8B030D-6E8A-4147-A177-3AD203B41FA5}">
                      <a16:colId xmlns:a16="http://schemas.microsoft.com/office/drawing/2014/main" val="1408738729"/>
                    </a:ext>
                  </a:extLst>
                </a:gridCol>
              </a:tblGrid>
              <a:tr h="310101">
                <a:tc>
                  <a:txBody>
                    <a:bodyPr/>
                    <a:lstStyle/>
                    <a:p>
                      <a:pPr algn="ctr"/>
                      <a:r>
                        <a:rPr lang="en-US" dirty="0" err="1">
                          <a:solidFill>
                            <a:srgbClr val="292929"/>
                          </a:solidFill>
                          <a:effectLst/>
                        </a:rPr>
                        <a:t>page_name</a:t>
                      </a:r>
                      <a:endParaRPr lang="en-US" dirty="0">
                        <a:solidFill>
                          <a:srgbClr val="292929"/>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2933653587"/>
                  </a:ext>
                </a:extLst>
              </a:tr>
              <a:tr h="310101">
                <a:tc>
                  <a:txBody>
                    <a:bodyPr/>
                    <a:lstStyle/>
                    <a:p>
                      <a:pPr algn="ctr"/>
                      <a:r>
                        <a:rPr lang="en-US" dirty="0">
                          <a:solidFill>
                            <a:srgbClr val="525252"/>
                          </a:solidFill>
                          <a:effectLst/>
                        </a:rPr>
                        <a:t>1 - </a:t>
                      </a:r>
                      <a:r>
                        <a:rPr lang="en-US" dirty="0" err="1">
                          <a:solidFill>
                            <a:srgbClr val="525252"/>
                          </a:solidFill>
                          <a:effectLst/>
                        </a:rPr>
                        <a:t>landing_page</a:t>
                      </a:r>
                      <a:endParaRPr lang="en-US" dirty="0">
                        <a:solidFill>
                          <a:srgbClr val="525252"/>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219424211"/>
                  </a:ext>
                </a:extLst>
              </a:tr>
              <a:tr h="310101">
                <a:tc>
                  <a:txBody>
                    <a:bodyPr/>
                    <a:lstStyle/>
                    <a:p>
                      <a:pPr algn="ctr"/>
                      <a:r>
                        <a:rPr lang="en-US">
                          <a:solidFill>
                            <a:srgbClr val="525252"/>
                          </a:solidFill>
                          <a:effectLst/>
                        </a:rPr>
                        <a:t>2 - shopping_cart</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543318369"/>
                  </a:ext>
                </a:extLst>
              </a:tr>
              <a:tr h="310101">
                <a:tc>
                  <a:txBody>
                    <a:bodyPr/>
                    <a:lstStyle/>
                    <a:p>
                      <a:pPr algn="ctr"/>
                      <a:r>
                        <a:rPr lang="en-US" dirty="0">
                          <a:solidFill>
                            <a:srgbClr val="525252"/>
                          </a:solidFill>
                          <a:effectLst/>
                        </a:rPr>
                        <a:t>3 - checkout</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944879545"/>
                  </a:ext>
                </a:extLst>
              </a:tr>
              <a:tr h="310101">
                <a:tc>
                  <a:txBody>
                    <a:bodyPr/>
                    <a:lstStyle/>
                    <a:p>
                      <a:pPr algn="ctr"/>
                      <a:r>
                        <a:rPr lang="en-US" dirty="0">
                          <a:solidFill>
                            <a:srgbClr val="525252"/>
                          </a:solidFill>
                          <a:effectLst/>
                        </a:rPr>
                        <a:t>4 - purchase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936841654"/>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104255914"/>
              </p:ext>
            </p:extLst>
          </p:nvPr>
        </p:nvGraphicFramePr>
        <p:xfrm>
          <a:off x="311700" y="2739153"/>
          <a:ext cx="4656068" cy="1828800"/>
        </p:xfrm>
        <a:graphic>
          <a:graphicData uri="http://schemas.openxmlformats.org/drawingml/2006/table">
            <a:tbl>
              <a:tblPr/>
              <a:tblGrid>
                <a:gridCol w="2474913">
                  <a:extLst>
                    <a:ext uri="{9D8B030D-6E8A-4147-A177-3AD203B41FA5}">
                      <a16:colId xmlns:a16="http://schemas.microsoft.com/office/drawing/2014/main" val="411703445"/>
                    </a:ext>
                  </a:extLst>
                </a:gridCol>
                <a:gridCol w="2181155">
                  <a:extLst>
                    <a:ext uri="{9D8B030D-6E8A-4147-A177-3AD203B41FA5}">
                      <a16:colId xmlns:a16="http://schemas.microsoft.com/office/drawing/2014/main" val="802400418"/>
                    </a:ext>
                  </a:extLst>
                </a:gridCol>
              </a:tblGrid>
              <a:tr h="242294">
                <a:tc gridSpan="2">
                  <a:txBody>
                    <a:bodyPr/>
                    <a:lstStyle/>
                    <a:p>
                      <a:pPr algn="ctr"/>
                      <a:r>
                        <a:rPr lang="en-US" dirty="0" err="1" smtClean="0">
                          <a:solidFill>
                            <a:srgbClr val="292929"/>
                          </a:solidFill>
                          <a:effectLst/>
                        </a:rPr>
                        <a:t>page_visits</a:t>
                      </a:r>
                      <a:endParaRPr lang="en-US" dirty="0">
                        <a:solidFill>
                          <a:srgbClr val="292929"/>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hMerge="1">
                  <a:txBody>
                    <a:bodyPr/>
                    <a:lstStyle/>
                    <a:p>
                      <a:endParaRPr lang="en-US"/>
                    </a:p>
                  </a:txBody>
                  <a:tcPr/>
                </a:tc>
                <a:extLst>
                  <a:ext uri="{0D108BD9-81ED-4DB2-BD59-A6C34878D82A}">
                    <a16:rowId xmlns:a16="http://schemas.microsoft.com/office/drawing/2014/main" val="679633628"/>
                  </a:ext>
                </a:extLst>
              </a:tr>
              <a:tr h="242294">
                <a:tc>
                  <a:txBody>
                    <a:bodyPr/>
                    <a:lstStyle/>
                    <a:p>
                      <a:pPr algn="ctr"/>
                      <a:r>
                        <a:rPr lang="en-US" b="1">
                          <a:solidFill>
                            <a:srgbClr val="525252"/>
                          </a:solidFill>
                          <a:effectLst/>
                        </a:rPr>
                        <a:t>page_name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dirty="0">
                          <a:solidFill>
                            <a:srgbClr val="525252"/>
                          </a:solidFill>
                          <a:effectLst/>
                          <a:latin typeface="Monaco"/>
                        </a:rPr>
                        <a:t>TEXT</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49134348"/>
                  </a:ext>
                </a:extLst>
              </a:tr>
              <a:tr h="242294">
                <a:tc>
                  <a:txBody>
                    <a:bodyPr/>
                    <a:lstStyle/>
                    <a:p>
                      <a:pPr algn="ctr"/>
                      <a:r>
                        <a:rPr lang="en-US" b="1">
                          <a:solidFill>
                            <a:srgbClr val="525252"/>
                          </a:solidFill>
                          <a:effectLst/>
                        </a:rPr>
                        <a:t>timestamp</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latin typeface="Monaco"/>
                        </a:rPr>
                        <a:t>TEXT</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908109203"/>
                  </a:ext>
                </a:extLst>
              </a:tr>
              <a:tr h="242294">
                <a:tc>
                  <a:txBody>
                    <a:bodyPr/>
                    <a:lstStyle/>
                    <a:p>
                      <a:pPr algn="ctr"/>
                      <a:r>
                        <a:rPr lang="en-US" b="1">
                          <a:solidFill>
                            <a:srgbClr val="525252"/>
                          </a:solidFill>
                          <a:effectLst/>
                        </a:rPr>
                        <a:t>user_id</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latin typeface="Monaco"/>
                        </a:rPr>
                        <a:t>INTEGER</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626965588"/>
                  </a:ext>
                </a:extLst>
              </a:tr>
              <a:tr h="242294">
                <a:tc>
                  <a:txBody>
                    <a:bodyPr/>
                    <a:lstStyle/>
                    <a:p>
                      <a:pPr algn="ctr"/>
                      <a:r>
                        <a:rPr lang="en-US" b="1">
                          <a:solidFill>
                            <a:srgbClr val="525252"/>
                          </a:solidFill>
                          <a:effectLst/>
                        </a:rPr>
                        <a:t>utm_campaign</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latin typeface="Monaco"/>
                        </a:rPr>
                        <a:t>TEXT</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731474384"/>
                  </a:ext>
                </a:extLst>
              </a:tr>
              <a:tr h="242294">
                <a:tc>
                  <a:txBody>
                    <a:bodyPr/>
                    <a:lstStyle/>
                    <a:p>
                      <a:pPr algn="ctr"/>
                      <a:r>
                        <a:rPr lang="en-US" b="1">
                          <a:solidFill>
                            <a:srgbClr val="525252"/>
                          </a:solidFill>
                          <a:effectLst/>
                        </a:rPr>
                        <a:t>utm_source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dirty="0">
                          <a:solidFill>
                            <a:srgbClr val="525252"/>
                          </a:solidFill>
                          <a:effectLst/>
                          <a:latin typeface="Monaco"/>
                        </a:rPr>
                        <a:t>TEXT</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74358384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271341" y="159026"/>
            <a:ext cx="8580509" cy="401355"/>
          </a:xfrm>
          <a:prstGeom prst="rect">
            <a:avLst/>
          </a:prstGeom>
          <a:noFill/>
          <a:ln>
            <a:noFill/>
          </a:ln>
        </p:spPr>
        <p:txBody>
          <a:bodyPr spcFirstLastPara="1" wrap="square" lIns="91425" tIns="91425" rIns="91425" bIns="91425" anchor="b" anchorCtr="0">
            <a:noAutofit/>
          </a:bodyPr>
          <a:lstStyle/>
          <a:p>
            <a:pPr lvl="0"/>
            <a:r>
              <a:rPr lang="en" sz="2400" b="1" dirty="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 </a:t>
            </a:r>
            <a:r>
              <a:rPr lang="en-US" dirty="0"/>
              <a:t>What is the user journey?</a:t>
            </a:r>
            <a:endParaRPr sz="2400" b="1" dirty="0">
              <a:solidFill>
                <a:srgbClr val="295269"/>
              </a:solidFill>
              <a:latin typeface="Roboto"/>
              <a:ea typeface="Roboto"/>
              <a:cs typeface="Roboto"/>
              <a:sym typeface="Roboto"/>
            </a:endParaRPr>
          </a:p>
        </p:txBody>
      </p:sp>
      <p:sp>
        <p:nvSpPr>
          <p:cNvPr id="331" name="Shape 331"/>
          <p:cNvSpPr txBox="1"/>
          <p:nvPr/>
        </p:nvSpPr>
        <p:spPr>
          <a:xfrm>
            <a:off x="2027584" y="1305339"/>
            <a:ext cx="4803912" cy="2100469"/>
          </a:xfrm>
          <a:prstGeom prst="rect">
            <a:avLst/>
          </a:prstGeom>
          <a:solidFill>
            <a:schemeClr val="bg2">
              <a:lumMod val="20000"/>
              <a:lumOff val="80000"/>
            </a:schemeClr>
          </a:solidFill>
          <a:ln w="9525" cap="flat" cmpd="sng">
            <a:solidFill>
              <a:schemeClr val="bg1"/>
            </a:solidFill>
            <a:prstDash val="solid"/>
            <a:round/>
            <a:headEnd type="none" w="sm" len="sm"/>
            <a:tailEnd type="none" w="sm" len="sm"/>
          </a:ln>
        </p:spPr>
        <p:txBody>
          <a:bodyPr spcFirstLastPara="1" wrap="square" lIns="171450" tIns="91425" rIns="91425" bIns="91425" anchor="t" anchorCtr="0">
            <a:noAutofit/>
          </a:bodyPr>
          <a:lstStyle/>
          <a:p>
            <a:r>
              <a:rPr lang="en-US" sz="1200" dirty="0">
                <a:latin typeface="Roboto"/>
                <a:ea typeface="Roboto"/>
                <a:cs typeface="Roboto"/>
              </a:rPr>
              <a:t>Let’s explore the user Journey by looking at some data.</a:t>
            </a:r>
          </a:p>
          <a:p>
            <a:r>
              <a:rPr lang="en-US" sz="1200" dirty="0">
                <a:latin typeface="Roboto"/>
                <a:ea typeface="Roboto"/>
                <a:cs typeface="Roboto"/>
              </a:rPr>
              <a:t> </a:t>
            </a:r>
          </a:p>
          <a:p>
            <a:r>
              <a:rPr lang="en-US" sz="1200" dirty="0">
                <a:latin typeface="Roboto"/>
                <a:ea typeface="Roboto"/>
                <a:cs typeface="Roboto"/>
              </a:rPr>
              <a:t>For this example, we want to see users journey to determine  what campaign and sources are responsible for each user or how many first touches occurred on a certain campaigns or who made a purchase where or even which campaign is responsible for most purchases?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177975" y="106016"/>
            <a:ext cx="8520600" cy="335095"/>
          </a:xfrm>
          <a:prstGeom prst="rect">
            <a:avLst/>
          </a:prstGeom>
          <a:noFill/>
          <a:ln>
            <a:noFill/>
          </a:ln>
        </p:spPr>
        <p:txBody>
          <a:bodyPr spcFirstLastPara="1" wrap="square" lIns="91425" tIns="91425" rIns="91425" bIns="91425" anchor="b" anchorCtr="0">
            <a:noAutofit/>
          </a:bodyPr>
          <a:lstStyle/>
          <a:p>
            <a:pPr lvl="0"/>
            <a:r>
              <a:rPr lang="en" sz="2400" b="1" dirty="0" smtClean="0">
                <a:solidFill>
                  <a:srgbClr val="295269"/>
                </a:solidFill>
                <a:latin typeface="Roboto"/>
                <a:ea typeface="Roboto"/>
                <a:cs typeface="Roboto"/>
                <a:sym typeface="Roboto"/>
              </a:rPr>
              <a:t>2.1 </a:t>
            </a:r>
            <a:r>
              <a:rPr lang="en-US" dirty="0" smtClean="0"/>
              <a:t>User Journey – Understanding the Data</a:t>
            </a:r>
            <a:endParaRPr sz="2400" b="1" dirty="0">
              <a:solidFill>
                <a:srgbClr val="295269"/>
              </a:solidFill>
              <a:latin typeface="Roboto"/>
              <a:ea typeface="Roboto"/>
              <a:cs typeface="Roboto"/>
              <a:sym typeface="Roboto"/>
            </a:endParaRPr>
          </a:p>
        </p:txBody>
      </p:sp>
      <p:sp>
        <p:nvSpPr>
          <p:cNvPr id="331" name="Shape 331"/>
          <p:cNvSpPr txBox="1"/>
          <p:nvPr/>
        </p:nvSpPr>
        <p:spPr>
          <a:xfrm>
            <a:off x="2232062" y="995916"/>
            <a:ext cx="4920900" cy="2714693"/>
          </a:xfrm>
          <a:prstGeom prst="rect">
            <a:avLst/>
          </a:prstGeom>
          <a:solidFill>
            <a:schemeClr val="bg2">
              <a:lumMod val="20000"/>
              <a:lumOff val="80000"/>
            </a:schemeClr>
          </a:solidFill>
          <a:ln w="9525" cap="flat" cmpd="sng">
            <a:solidFill>
              <a:schemeClr val="bg1"/>
            </a:solidFill>
            <a:prstDash val="solid"/>
            <a:round/>
            <a:headEnd type="none" w="sm" len="sm"/>
            <a:tailEnd type="none" w="sm" len="sm"/>
          </a:ln>
        </p:spPr>
        <p:txBody>
          <a:bodyPr spcFirstLastPara="1" wrap="square" lIns="171450" tIns="91425" rIns="91425" bIns="91425" anchor="t" anchorCtr="0">
            <a:noAutofit/>
          </a:bodyPr>
          <a:lstStyle/>
          <a:p>
            <a:r>
              <a:rPr lang="en-US" sz="1200" dirty="0">
                <a:latin typeface="Roboto"/>
                <a:ea typeface="Roboto"/>
                <a:cs typeface="Roboto"/>
              </a:rPr>
              <a:t>First, we want to make sure of the data that is necessary to complete this query (the columns within the tables).</a:t>
            </a:r>
          </a:p>
          <a:p>
            <a:endParaRPr lang="en-US" sz="1200" dirty="0">
              <a:latin typeface="Roboto"/>
              <a:ea typeface="Roboto"/>
              <a:cs typeface="Roboto"/>
            </a:endParaRPr>
          </a:p>
          <a:p>
            <a:pPr marL="342900" indent="-342900">
              <a:buFont typeface="+mj-lt"/>
              <a:buAutoNum type="arabicPeriod"/>
            </a:pPr>
            <a:r>
              <a:rPr lang="en-US" sz="1200" dirty="0" err="1">
                <a:latin typeface="Roboto"/>
                <a:ea typeface="Roboto"/>
                <a:cs typeface="Roboto"/>
              </a:rPr>
              <a:t>User_id</a:t>
            </a:r>
            <a:r>
              <a:rPr lang="en-US" sz="1200" dirty="0">
                <a:latin typeface="Roboto"/>
                <a:ea typeface="Roboto"/>
                <a:cs typeface="Roboto"/>
              </a:rPr>
              <a:t> – this attribute is responsible for a distinct user and actions recorded </a:t>
            </a:r>
          </a:p>
          <a:p>
            <a:pPr marL="342900" indent="-342900">
              <a:buFont typeface="+mj-lt"/>
              <a:buAutoNum type="arabicPeriod"/>
            </a:pPr>
            <a:r>
              <a:rPr lang="en-US" sz="1200" dirty="0">
                <a:latin typeface="Roboto"/>
                <a:ea typeface="Roboto"/>
                <a:cs typeface="Roboto"/>
              </a:rPr>
              <a:t>Timestamp – is a unique attribute to each </a:t>
            </a:r>
            <a:r>
              <a:rPr lang="en-US" sz="1200" dirty="0" err="1">
                <a:latin typeface="Roboto"/>
                <a:ea typeface="Roboto"/>
                <a:cs typeface="Roboto"/>
              </a:rPr>
              <a:t>user_id</a:t>
            </a:r>
            <a:r>
              <a:rPr lang="en-US" sz="1200" dirty="0">
                <a:latin typeface="Roboto"/>
                <a:ea typeface="Roboto"/>
                <a:cs typeface="Roboto"/>
              </a:rPr>
              <a:t>.  Telling a story as when the user visited a page, added an item to their cart, or even made a purchase.</a:t>
            </a:r>
          </a:p>
          <a:p>
            <a:pPr marL="342900" indent="-342900">
              <a:buFont typeface="+mj-lt"/>
              <a:buAutoNum type="arabicPeriod"/>
            </a:pPr>
            <a:endParaRPr lang="en-US" sz="1200" dirty="0">
              <a:latin typeface="Roboto"/>
              <a:ea typeface="Roboto"/>
              <a:cs typeface="Roboto"/>
            </a:endParaRPr>
          </a:p>
          <a:p>
            <a:pPr marL="342900" indent="-342900">
              <a:buFont typeface="+mj-lt"/>
              <a:buAutoNum type="arabicPeriod"/>
            </a:pPr>
            <a:r>
              <a:rPr lang="en-US" sz="1200" dirty="0" err="1">
                <a:latin typeface="Roboto"/>
                <a:ea typeface="Roboto"/>
                <a:cs typeface="Roboto"/>
              </a:rPr>
              <a:t>utm_source</a:t>
            </a:r>
            <a:r>
              <a:rPr lang="en-US" sz="1200" dirty="0">
                <a:latin typeface="Roboto"/>
                <a:ea typeface="Roboto"/>
                <a:cs typeface="Roboto"/>
              </a:rPr>
              <a:t> – the source is the responsible attribute for market </a:t>
            </a:r>
            <a:r>
              <a:rPr lang="en-US" sz="1200" dirty="0" err="1">
                <a:latin typeface="Roboto"/>
                <a:ea typeface="Roboto"/>
                <a:cs typeface="Roboto"/>
              </a:rPr>
              <a:t>coolTShirt</a:t>
            </a:r>
            <a:r>
              <a:rPr lang="en-US" sz="1200" dirty="0">
                <a:latin typeface="Roboto"/>
                <a:ea typeface="Roboto"/>
                <a:cs typeface="Roboto"/>
              </a:rPr>
              <a:t> that has led a user to consider </a:t>
            </a:r>
            <a:r>
              <a:rPr lang="en-US" sz="1200" dirty="0" err="1">
                <a:latin typeface="Roboto"/>
                <a:ea typeface="Roboto"/>
                <a:cs typeface="Roboto"/>
              </a:rPr>
              <a:t>CoolTShirt</a:t>
            </a:r>
            <a:r>
              <a:rPr lang="en-US" sz="1200" dirty="0">
                <a:latin typeface="Roboto"/>
                <a:ea typeface="Roboto"/>
                <a:cs typeface="Roboto"/>
              </a:rPr>
              <a:t>.</a:t>
            </a:r>
          </a:p>
          <a:p>
            <a:pPr marL="342900" indent="-342900">
              <a:buFont typeface="+mj-lt"/>
              <a:buAutoNum type="arabicPeriod"/>
            </a:pPr>
            <a:endParaRPr lang="en-US" sz="1200" dirty="0">
              <a:latin typeface="Roboto"/>
              <a:ea typeface="Roboto"/>
              <a:cs typeface="Roboto"/>
            </a:endParaRPr>
          </a:p>
          <a:p>
            <a:pPr marL="342900" indent="-342900">
              <a:buFont typeface="+mj-lt"/>
              <a:buAutoNum type="arabicPeriod"/>
            </a:pPr>
            <a:r>
              <a:rPr lang="en-US" sz="1200" dirty="0" err="1">
                <a:latin typeface="Roboto"/>
                <a:ea typeface="Roboto"/>
                <a:cs typeface="Roboto"/>
              </a:rPr>
              <a:t>utm_campaign</a:t>
            </a:r>
            <a:r>
              <a:rPr lang="en-US" sz="1200" dirty="0">
                <a:latin typeface="Roboto"/>
                <a:ea typeface="Roboto"/>
                <a:cs typeface="Roboto"/>
              </a:rPr>
              <a:t> – is a responsible party for the </a:t>
            </a:r>
            <a:r>
              <a:rPr lang="en-US" sz="1200" dirty="0" err="1">
                <a:latin typeface="Roboto"/>
                <a:ea typeface="Roboto"/>
                <a:cs typeface="Roboto"/>
              </a:rPr>
              <a:t>utm_source</a:t>
            </a:r>
            <a:endParaRPr lang="en-US" sz="1200" dirty="0">
              <a:latin typeface="Roboto"/>
              <a:ea typeface="Roboto"/>
              <a:cs typeface="Roboto"/>
            </a:endParaRPr>
          </a:p>
          <a:p>
            <a:pPr marL="171450" lvl="0" indent="-190500" rtl="0">
              <a:lnSpc>
                <a:spcPct val="115000"/>
              </a:lnSpc>
              <a:spcBef>
                <a:spcPts val="0"/>
              </a:spcBef>
              <a:spcAft>
                <a:spcPts val="0"/>
              </a:spcAft>
              <a:buSzPts val="1200"/>
              <a:buChar char="●"/>
            </a:pPr>
            <a:endParaRPr sz="1200" dirty="0">
              <a:latin typeface="Roboto"/>
              <a:ea typeface="Roboto"/>
              <a:cs typeface="Roboto"/>
              <a:sym typeface="Roboto"/>
            </a:endParaRPr>
          </a:p>
        </p:txBody>
      </p:sp>
    </p:spTree>
    <p:extLst>
      <p:ext uri="{BB962C8B-B14F-4D97-AF65-F5344CB8AC3E}">
        <p14:creationId xmlns:p14="http://schemas.microsoft.com/office/powerpoint/2010/main" val="2422840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59444" y="417442"/>
            <a:ext cx="8520600" cy="335095"/>
          </a:xfrm>
          <a:prstGeom prst="rect">
            <a:avLst/>
          </a:prstGeom>
          <a:noFill/>
          <a:ln>
            <a:noFill/>
          </a:ln>
        </p:spPr>
        <p:txBody>
          <a:bodyPr spcFirstLastPara="1" wrap="square" lIns="91425" tIns="91425" rIns="91425" bIns="91425" anchor="b" anchorCtr="0">
            <a:noAutofit/>
          </a:bodyPr>
          <a:lstStyle/>
          <a:p>
            <a:pPr lvl="0"/>
            <a:r>
              <a:rPr lang="en-US" dirty="0" smtClean="0"/>
              <a:t>2.1  User Journey – Manipulating the Data</a:t>
            </a:r>
          </a:p>
          <a:p>
            <a:pPr lvl="0"/>
            <a:r>
              <a:rPr lang="en-US" sz="1800" b="1" dirty="0" smtClean="0">
                <a:solidFill>
                  <a:srgbClr val="295269"/>
                </a:solidFill>
                <a:latin typeface="Roboto"/>
                <a:ea typeface="Roboto"/>
                <a:cs typeface="Roboto"/>
                <a:sym typeface="Roboto"/>
              </a:rPr>
              <a:t>STEP 1- Temp Table</a:t>
            </a:r>
            <a:endParaRPr sz="1800" b="1" dirty="0">
              <a:solidFill>
                <a:srgbClr val="295269"/>
              </a:solidFill>
              <a:latin typeface="Roboto"/>
              <a:ea typeface="Roboto"/>
              <a:cs typeface="Roboto"/>
              <a:sym typeface="Roboto"/>
            </a:endParaRPr>
          </a:p>
        </p:txBody>
      </p:sp>
      <p:sp>
        <p:nvSpPr>
          <p:cNvPr id="331" name="Shape 331"/>
          <p:cNvSpPr txBox="1"/>
          <p:nvPr/>
        </p:nvSpPr>
        <p:spPr>
          <a:xfrm>
            <a:off x="1165262" y="891685"/>
            <a:ext cx="6759538" cy="3945359"/>
          </a:xfrm>
          <a:prstGeom prst="rect">
            <a:avLst/>
          </a:prstGeom>
          <a:solidFill>
            <a:schemeClr val="bg2">
              <a:lumMod val="20000"/>
              <a:lumOff val="80000"/>
            </a:schemeClr>
          </a:solidFill>
          <a:ln w="9525" cap="flat" cmpd="sng">
            <a:solidFill>
              <a:schemeClr val="bg1"/>
            </a:solidFill>
            <a:prstDash val="solid"/>
            <a:round/>
            <a:headEnd type="none" w="sm" len="sm"/>
            <a:tailEnd type="none" w="sm" len="sm"/>
          </a:ln>
        </p:spPr>
        <p:txBody>
          <a:bodyPr spcFirstLastPara="1" wrap="square" lIns="171450" tIns="91425" rIns="91425" bIns="91425" anchor="t" anchorCtr="0">
            <a:noAutofit/>
          </a:bodyPr>
          <a:lstStyle/>
          <a:p>
            <a:r>
              <a:rPr lang="en-US" sz="1200" dirty="0">
                <a:latin typeface="Roboto"/>
                <a:ea typeface="Roboto"/>
                <a:cs typeface="Roboto"/>
              </a:rPr>
              <a:t>We now have the attributed necessary but notice they are on different tables?  Well, as we learned from Intro to SQL, we can perform a few statements to bring all of this data together in an organized and simplified manner to evaluate the user journey experience.</a:t>
            </a:r>
          </a:p>
          <a:p>
            <a:endParaRPr lang="en-US" sz="1200" dirty="0">
              <a:latin typeface="Roboto"/>
              <a:ea typeface="Roboto"/>
              <a:cs typeface="Roboto"/>
            </a:endParaRPr>
          </a:p>
          <a:p>
            <a:r>
              <a:rPr lang="en-US" sz="1200" dirty="0">
                <a:latin typeface="Roboto"/>
                <a:ea typeface="Roboto"/>
                <a:cs typeface="Roboto"/>
              </a:rPr>
              <a:t>I’ve broken out our coding journey ahead into 4 steps (creating a temp table, aggregate functions, Select statement from multiple tables and joining multiple tables)</a:t>
            </a:r>
          </a:p>
          <a:p>
            <a:endParaRPr lang="en-US" sz="1200" dirty="0">
              <a:latin typeface="Roboto"/>
              <a:ea typeface="Roboto"/>
              <a:cs typeface="Roboto"/>
            </a:endParaRPr>
          </a:p>
          <a:p>
            <a:r>
              <a:rPr lang="en-US" sz="1200" b="1" dirty="0">
                <a:latin typeface="Roboto"/>
                <a:ea typeface="Roboto"/>
                <a:cs typeface="Roboto"/>
              </a:rPr>
              <a:t>Step 1.  </a:t>
            </a:r>
            <a:r>
              <a:rPr lang="en-US" sz="1200" dirty="0">
                <a:latin typeface="Roboto"/>
                <a:ea typeface="Roboto"/>
                <a:cs typeface="Roboto"/>
              </a:rPr>
              <a:t>Create a temporary table to represent the data we are looking for:</a:t>
            </a:r>
          </a:p>
          <a:p>
            <a:endParaRPr lang="en-US" sz="1200" dirty="0">
              <a:latin typeface="Roboto"/>
              <a:ea typeface="Roboto"/>
              <a:cs typeface="Roboto"/>
            </a:endParaRPr>
          </a:p>
          <a:p>
            <a:r>
              <a:rPr lang="en-US" sz="1200" dirty="0">
                <a:latin typeface="Roboto"/>
                <a:ea typeface="Roboto"/>
                <a:cs typeface="Roboto"/>
              </a:rPr>
              <a:t>Thanks to Code Academy, I’ve learned that by giving an alias to your tables and columns can help simplify visuals when working with large number of data and having to write lengthy codes and joining tables.</a:t>
            </a:r>
          </a:p>
          <a:p>
            <a:endParaRPr lang="en-US" sz="1200" dirty="0">
              <a:latin typeface="Roboto"/>
              <a:ea typeface="Roboto"/>
              <a:cs typeface="Roboto"/>
            </a:endParaRPr>
          </a:p>
          <a:p>
            <a:r>
              <a:rPr lang="en-US" sz="1200" dirty="0">
                <a:latin typeface="Roboto"/>
                <a:ea typeface="Roboto"/>
                <a:cs typeface="Roboto"/>
              </a:rPr>
              <a:t>We start with giving our temp table an alias – ‘</a:t>
            </a:r>
            <a:r>
              <a:rPr lang="en-US" sz="1200" dirty="0" err="1">
                <a:latin typeface="Roboto"/>
                <a:ea typeface="Roboto"/>
                <a:cs typeface="Roboto"/>
              </a:rPr>
              <a:t>First_touch</a:t>
            </a:r>
            <a:r>
              <a:rPr lang="en-US" sz="1200" dirty="0">
                <a:latin typeface="Roboto"/>
                <a:ea typeface="Roboto"/>
                <a:cs typeface="Roboto"/>
              </a:rPr>
              <a:t>’</a:t>
            </a:r>
          </a:p>
          <a:p>
            <a:endParaRPr lang="en-US" sz="1200" dirty="0">
              <a:latin typeface="Roboto"/>
              <a:ea typeface="Roboto"/>
              <a:cs typeface="Roboto"/>
            </a:endParaRPr>
          </a:p>
          <a:p>
            <a:r>
              <a:rPr lang="en-US" sz="1200" dirty="0">
                <a:latin typeface="Roboto"/>
                <a:ea typeface="Roboto"/>
                <a:cs typeface="Roboto"/>
              </a:rPr>
              <a:t>Next, we want to Select the relevant columns relatable to user journey as discussed earlier,</a:t>
            </a:r>
          </a:p>
          <a:p>
            <a:endParaRPr lang="en-US" sz="1200" dirty="0">
              <a:latin typeface="Roboto"/>
              <a:ea typeface="Roboto"/>
              <a:cs typeface="Roboto"/>
            </a:endParaRPr>
          </a:p>
          <a:p>
            <a:r>
              <a:rPr lang="en-US" sz="1200" dirty="0" err="1">
                <a:latin typeface="Roboto"/>
                <a:ea typeface="Roboto"/>
                <a:cs typeface="Roboto"/>
              </a:rPr>
              <a:t>User_Id</a:t>
            </a:r>
            <a:r>
              <a:rPr lang="en-US" sz="1200" dirty="0">
                <a:latin typeface="Roboto"/>
                <a:ea typeface="Roboto"/>
                <a:cs typeface="Roboto"/>
              </a:rPr>
              <a:t>, timestamp</a:t>
            </a:r>
          </a:p>
          <a:p>
            <a:pPr marL="171450" lvl="0" indent="-190500" rtl="0">
              <a:lnSpc>
                <a:spcPct val="115000"/>
              </a:lnSpc>
              <a:spcBef>
                <a:spcPts val="0"/>
              </a:spcBef>
              <a:spcAft>
                <a:spcPts val="0"/>
              </a:spcAft>
              <a:buSzPts val="1200"/>
              <a:buChar char="●"/>
            </a:pPr>
            <a:endParaRPr sz="1200" dirty="0">
              <a:latin typeface="Roboto"/>
              <a:ea typeface="Roboto"/>
              <a:cs typeface="Roboto"/>
              <a:sym typeface="Roboto"/>
            </a:endParaRPr>
          </a:p>
        </p:txBody>
      </p:sp>
    </p:spTree>
    <p:extLst>
      <p:ext uri="{BB962C8B-B14F-4D97-AF65-F5344CB8AC3E}">
        <p14:creationId xmlns:p14="http://schemas.microsoft.com/office/powerpoint/2010/main" val="882491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91097" y="417442"/>
            <a:ext cx="8520600" cy="335095"/>
          </a:xfrm>
          <a:prstGeom prst="rect">
            <a:avLst/>
          </a:prstGeom>
          <a:noFill/>
          <a:ln>
            <a:noFill/>
          </a:ln>
        </p:spPr>
        <p:txBody>
          <a:bodyPr spcFirstLastPara="1" wrap="square" lIns="91425" tIns="91425" rIns="91425" bIns="91425" anchor="b" anchorCtr="0">
            <a:noAutofit/>
          </a:bodyPr>
          <a:lstStyle/>
          <a:p>
            <a:pPr lvl="0"/>
            <a:r>
              <a:rPr lang="en-US" dirty="0" smtClean="0"/>
              <a:t>2.1  User Journey – Manipulating Data</a:t>
            </a:r>
          </a:p>
          <a:p>
            <a:pPr lvl="0"/>
            <a:r>
              <a:rPr lang="en-US" sz="2400" b="1" dirty="0" smtClean="0">
                <a:solidFill>
                  <a:srgbClr val="295269"/>
                </a:solidFill>
                <a:latin typeface="Roboto"/>
                <a:ea typeface="Roboto"/>
                <a:cs typeface="Roboto"/>
                <a:sym typeface="Roboto"/>
              </a:rPr>
              <a:t>STEP 2 – Aggregate Functions</a:t>
            </a:r>
            <a:endParaRPr sz="2400" b="1" dirty="0">
              <a:solidFill>
                <a:srgbClr val="295269"/>
              </a:solidFill>
              <a:latin typeface="Roboto"/>
              <a:ea typeface="Roboto"/>
              <a:cs typeface="Roboto"/>
              <a:sym typeface="Roboto"/>
            </a:endParaRPr>
          </a:p>
        </p:txBody>
      </p:sp>
      <p:sp>
        <p:nvSpPr>
          <p:cNvPr id="331" name="Shape 331"/>
          <p:cNvSpPr txBox="1"/>
          <p:nvPr/>
        </p:nvSpPr>
        <p:spPr>
          <a:xfrm>
            <a:off x="1376559" y="1212574"/>
            <a:ext cx="5574206" cy="3313044"/>
          </a:xfrm>
          <a:prstGeom prst="rect">
            <a:avLst/>
          </a:prstGeom>
          <a:solidFill>
            <a:schemeClr val="bg2">
              <a:lumMod val="20000"/>
              <a:lumOff val="80000"/>
            </a:schemeClr>
          </a:solidFill>
          <a:ln w="9525" cap="flat" cmpd="sng">
            <a:solidFill>
              <a:schemeClr val="bg1"/>
            </a:solidFill>
            <a:prstDash val="solid"/>
            <a:round/>
            <a:headEnd type="none" w="sm" len="sm"/>
            <a:tailEnd type="none" w="sm" len="sm"/>
          </a:ln>
        </p:spPr>
        <p:txBody>
          <a:bodyPr spcFirstLastPara="1" wrap="square" lIns="171450" tIns="91425" rIns="91425" bIns="91425" anchor="t" anchorCtr="0">
            <a:noAutofit/>
          </a:bodyPr>
          <a:lstStyle/>
          <a:p>
            <a:r>
              <a:rPr lang="en-US" sz="1200" b="1" dirty="0">
                <a:latin typeface="Roboto"/>
                <a:ea typeface="Roboto"/>
                <a:cs typeface="Roboto"/>
              </a:rPr>
              <a:t>Step 2.  Aggregate functions:</a:t>
            </a:r>
          </a:p>
          <a:p>
            <a:endParaRPr lang="en-US" sz="1200" dirty="0">
              <a:latin typeface="Roboto"/>
              <a:ea typeface="Roboto"/>
              <a:cs typeface="Roboto"/>
            </a:endParaRPr>
          </a:p>
          <a:p>
            <a:r>
              <a:rPr lang="en-US" sz="1200" dirty="0">
                <a:latin typeface="Roboto"/>
                <a:ea typeface="Roboto"/>
                <a:cs typeface="Roboto"/>
              </a:rPr>
              <a:t>Since there are many timestamps in the table, let’s narrow it down to first touches by aggregating it.</a:t>
            </a:r>
          </a:p>
          <a:p>
            <a:endParaRPr lang="en-US" sz="1200" dirty="0">
              <a:latin typeface="Roboto"/>
              <a:ea typeface="Roboto"/>
              <a:cs typeface="Roboto"/>
            </a:endParaRPr>
          </a:p>
          <a:p>
            <a:r>
              <a:rPr lang="en-US" sz="1200" dirty="0">
                <a:latin typeface="Roboto"/>
                <a:ea typeface="Roboto"/>
                <a:cs typeface="Roboto"/>
              </a:rPr>
              <a:t>MIN will perform as the first touch of a user’s timestamp; therefore</a:t>
            </a:r>
          </a:p>
          <a:p>
            <a:r>
              <a:rPr lang="en-US" sz="1200" dirty="0">
                <a:latin typeface="Roboto"/>
                <a:ea typeface="Roboto"/>
                <a:cs typeface="Roboto"/>
              </a:rPr>
              <a:t>MIN(timestamp) – next we will give it an alias ‘</a:t>
            </a:r>
            <a:r>
              <a:rPr lang="en-US" sz="1200" dirty="0" err="1">
                <a:latin typeface="Roboto"/>
                <a:ea typeface="Roboto"/>
                <a:cs typeface="Roboto"/>
              </a:rPr>
              <a:t>first_touch_at</a:t>
            </a:r>
            <a:r>
              <a:rPr lang="en-US" sz="1200" dirty="0">
                <a:latin typeface="Roboto"/>
                <a:ea typeface="Roboto"/>
                <a:cs typeface="Roboto"/>
              </a:rPr>
              <a:t>’</a:t>
            </a:r>
          </a:p>
          <a:p>
            <a:r>
              <a:rPr lang="en-US" sz="1200" dirty="0">
                <a:latin typeface="Roboto"/>
                <a:ea typeface="Roboto"/>
                <a:cs typeface="Roboto"/>
              </a:rPr>
              <a:t>Next, we will group the tables by </a:t>
            </a:r>
            <a:r>
              <a:rPr lang="en-US" sz="1200" dirty="0" err="1">
                <a:latin typeface="Roboto"/>
                <a:ea typeface="Roboto"/>
                <a:cs typeface="Roboto"/>
              </a:rPr>
              <a:t>user_id</a:t>
            </a:r>
            <a:endParaRPr lang="en-US" sz="1200" dirty="0">
              <a:latin typeface="Roboto"/>
              <a:ea typeface="Roboto"/>
              <a:cs typeface="Roboto"/>
            </a:endParaRPr>
          </a:p>
          <a:p>
            <a:pPr marL="171450" lvl="0" indent="-190500">
              <a:buSzPts val="1200"/>
              <a:buFont typeface="Arial"/>
              <a:buChar char="●"/>
            </a:pPr>
            <a:endParaRPr lang="en-US" sz="1200" dirty="0">
              <a:latin typeface="Roboto"/>
              <a:ea typeface="Roboto"/>
              <a:cs typeface="Roboto"/>
              <a:sym typeface="Roboto"/>
            </a:endParaRPr>
          </a:p>
          <a:p>
            <a:r>
              <a:rPr lang="en-US" sz="1200" dirty="0">
                <a:latin typeface="Roboto"/>
                <a:ea typeface="Roboto"/>
                <a:cs typeface="Roboto"/>
              </a:rPr>
              <a:t>So far, we have a temp table as below</a:t>
            </a:r>
          </a:p>
          <a:p>
            <a:endParaRPr lang="en-US" sz="1200" dirty="0">
              <a:latin typeface="Roboto"/>
              <a:ea typeface="Roboto"/>
              <a:cs typeface="Roboto"/>
            </a:endParaRPr>
          </a:p>
          <a:p>
            <a:r>
              <a:rPr lang="en-US" sz="1200" dirty="0">
                <a:latin typeface="Roboto"/>
                <a:ea typeface="Roboto"/>
                <a:cs typeface="Roboto"/>
              </a:rPr>
              <a:t>WITH </a:t>
            </a:r>
            <a:r>
              <a:rPr lang="en-US" sz="1200" dirty="0" err="1">
                <a:latin typeface="Roboto"/>
                <a:ea typeface="Roboto"/>
                <a:cs typeface="Roboto"/>
              </a:rPr>
              <a:t>first_touch</a:t>
            </a:r>
            <a:r>
              <a:rPr lang="en-US" sz="1200" dirty="0">
                <a:latin typeface="Roboto"/>
                <a:ea typeface="Roboto"/>
                <a:cs typeface="Roboto"/>
              </a:rPr>
              <a:t> AS (</a:t>
            </a:r>
          </a:p>
          <a:p>
            <a:r>
              <a:rPr lang="en-US" sz="1200" dirty="0">
                <a:latin typeface="Roboto"/>
                <a:ea typeface="Roboto"/>
                <a:cs typeface="Roboto"/>
              </a:rPr>
              <a:t>    SELECT </a:t>
            </a:r>
            <a:r>
              <a:rPr lang="en-US" sz="1200" dirty="0" err="1">
                <a:latin typeface="Roboto"/>
                <a:ea typeface="Roboto"/>
                <a:cs typeface="Roboto"/>
              </a:rPr>
              <a:t>user_id</a:t>
            </a:r>
            <a:r>
              <a:rPr lang="en-US" sz="1200" dirty="0">
                <a:latin typeface="Roboto"/>
                <a:ea typeface="Roboto"/>
                <a:cs typeface="Roboto"/>
              </a:rPr>
              <a:t>,</a:t>
            </a:r>
          </a:p>
          <a:p>
            <a:r>
              <a:rPr lang="en-US" sz="1200" dirty="0">
                <a:latin typeface="Roboto"/>
                <a:ea typeface="Roboto"/>
                <a:cs typeface="Roboto"/>
              </a:rPr>
              <a:t>        MIN(timestamp) as </a:t>
            </a:r>
            <a:r>
              <a:rPr lang="en-US" sz="1200" dirty="0" err="1">
                <a:latin typeface="Roboto"/>
                <a:ea typeface="Roboto"/>
                <a:cs typeface="Roboto"/>
              </a:rPr>
              <a:t>first_touch_at</a:t>
            </a:r>
            <a:endParaRPr lang="en-US" sz="1200" dirty="0">
              <a:latin typeface="Roboto"/>
              <a:ea typeface="Roboto"/>
              <a:cs typeface="Roboto"/>
            </a:endParaRPr>
          </a:p>
          <a:p>
            <a:r>
              <a:rPr lang="en-US" sz="1200" dirty="0">
                <a:latin typeface="Roboto"/>
                <a:ea typeface="Roboto"/>
                <a:cs typeface="Roboto"/>
              </a:rPr>
              <a:t>    FROM </a:t>
            </a:r>
            <a:r>
              <a:rPr lang="en-US" sz="1200" dirty="0" err="1">
                <a:latin typeface="Roboto"/>
                <a:ea typeface="Roboto"/>
                <a:cs typeface="Roboto"/>
              </a:rPr>
              <a:t>page_visits</a:t>
            </a:r>
            <a:endParaRPr lang="en-US" sz="1200" dirty="0">
              <a:latin typeface="Roboto"/>
              <a:ea typeface="Roboto"/>
              <a:cs typeface="Roboto"/>
            </a:endParaRPr>
          </a:p>
          <a:p>
            <a:r>
              <a:rPr lang="en-US" sz="1200" dirty="0">
                <a:latin typeface="Roboto"/>
                <a:ea typeface="Roboto"/>
                <a:cs typeface="Roboto"/>
              </a:rPr>
              <a:t>    GROUP BY </a:t>
            </a:r>
            <a:r>
              <a:rPr lang="en-US" sz="1200" dirty="0" err="1">
                <a:latin typeface="Roboto"/>
                <a:ea typeface="Roboto"/>
                <a:cs typeface="Roboto"/>
              </a:rPr>
              <a:t>user_id</a:t>
            </a:r>
            <a:r>
              <a:rPr lang="en-US" sz="1200" dirty="0">
                <a:latin typeface="Roboto"/>
                <a:ea typeface="Roboto"/>
                <a:cs typeface="Roboto"/>
              </a:rPr>
              <a:t>)</a:t>
            </a:r>
          </a:p>
          <a:p>
            <a:pPr marL="171450" lvl="0" indent="-190500" rtl="0">
              <a:lnSpc>
                <a:spcPct val="115000"/>
              </a:lnSpc>
              <a:spcBef>
                <a:spcPts val="0"/>
              </a:spcBef>
              <a:spcAft>
                <a:spcPts val="0"/>
              </a:spcAft>
              <a:buSzPts val="1200"/>
              <a:buChar char="●"/>
            </a:pPr>
            <a:endParaRPr sz="1200" dirty="0">
              <a:latin typeface="Roboto"/>
              <a:ea typeface="Roboto"/>
              <a:cs typeface="Roboto"/>
              <a:sym typeface="Roboto"/>
            </a:endParaRPr>
          </a:p>
        </p:txBody>
      </p:sp>
    </p:spTree>
    <p:extLst>
      <p:ext uri="{BB962C8B-B14F-4D97-AF65-F5344CB8AC3E}">
        <p14:creationId xmlns:p14="http://schemas.microsoft.com/office/powerpoint/2010/main" val="110554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91097" y="417442"/>
            <a:ext cx="8520600" cy="335095"/>
          </a:xfrm>
          <a:prstGeom prst="rect">
            <a:avLst/>
          </a:prstGeom>
          <a:noFill/>
          <a:ln>
            <a:noFill/>
          </a:ln>
        </p:spPr>
        <p:txBody>
          <a:bodyPr spcFirstLastPara="1" wrap="square" lIns="91425" tIns="91425" rIns="91425" bIns="91425" anchor="b" anchorCtr="0">
            <a:noAutofit/>
          </a:bodyPr>
          <a:lstStyle/>
          <a:p>
            <a:pPr lvl="0"/>
            <a:r>
              <a:rPr lang="en-US" dirty="0" smtClean="0"/>
              <a:t>2.1 User Journey – Manipulating Data</a:t>
            </a:r>
          </a:p>
          <a:p>
            <a:pPr lvl="0"/>
            <a:r>
              <a:rPr lang="en-US" sz="2400" b="1" dirty="0" smtClean="0">
                <a:solidFill>
                  <a:srgbClr val="295269"/>
                </a:solidFill>
                <a:latin typeface="Roboto"/>
                <a:ea typeface="Roboto"/>
                <a:cs typeface="Roboto"/>
                <a:sym typeface="Roboto"/>
              </a:rPr>
              <a:t>STEP 3 – SELECT &amp; Multiple Tables</a:t>
            </a:r>
            <a:endParaRPr sz="2400" b="1" dirty="0">
              <a:solidFill>
                <a:srgbClr val="295269"/>
              </a:solidFill>
              <a:latin typeface="Roboto"/>
              <a:ea typeface="Roboto"/>
              <a:cs typeface="Roboto"/>
              <a:sym typeface="Roboto"/>
            </a:endParaRPr>
          </a:p>
        </p:txBody>
      </p:sp>
      <p:sp>
        <p:nvSpPr>
          <p:cNvPr id="331" name="Shape 331"/>
          <p:cNvSpPr txBox="1"/>
          <p:nvPr/>
        </p:nvSpPr>
        <p:spPr>
          <a:xfrm>
            <a:off x="1230785" y="1497496"/>
            <a:ext cx="6687390" cy="2491409"/>
          </a:xfrm>
          <a:prstGeom prst="rect">
            <a:avLst/>
          </a:prstGeom>
          <a:solidFill>
            <a:schemeClr val="bg2">
              <a:lumMod val="20000"/>
              <a:lumOff val="80000"/>
            </a:schemeClr>
          </a:solidFill>
          <a:ln w="9525" cap="flat" cmpd="sng">
            <a:solidFill>
              <a:schemeClr val="bg1"/>
            </a:solidFill>
            <a:prstDash val="solid"/>
            <a:round/>
            <a:headEnd type="none" w="sm" len="sm"/>
            <a:tailEnd type="none" w="sm" len="sm"/>
          </a:ln>
        </p:spPr>
        <p:txBody>
          <a:bodyPr spcFirstLastPara="1" wrap="square" lIns="171450" tIns="91425" rIns="91425" bIns="91425" anchor="t" anchorCtr="0">
            <a:noAutofit/>
          </a:bodyPr>
          <a:lstStyle/>
          <a:p>
            <a:r>
              <a:rPr lang="en-US" sz="1200" b="1" dirty="0">
                <a:latin typeface="Roboto"/>
                <a:ea typeface="Roboto"/>
                <a:cs typeface="Roboto"/>
              </a:rPr>
              <a:t>STEP 3.  Select statement from multiple tables</a:t>
            </a:r>
            <a:r>
              <a:rPr lang="en-US" sz="1200" b="1" dirty="0" smtClean="0">
                <a:latin typeface="Roboto"/>
                <a:ea typeface="Roboto"/>
                <a:cs typeface="Roboto"/>
              </a:rPr>
              <a:t>:</a:t>
            </a:r>
          </a:p>
          <a:p>
            <a:endParaRPr lang="en-US" sz="1200" b="1" dirty="0">
              <a:latin typeface="Roboto"/>
              <a:ea typeface="Roboto"/>
              <a:cs typeface="Roboto"/>
            </a:endParaRPr>
          </a:p>
          <a:p>
            <a:r>
              <a:rPr lang="en-US" sz="1200" dirty="0">
                <a:latin typeface="Roboto"/>
                <a:ea typeface="Roboto"/>
                <a:cs typeface="Roboto"/>
              </a:rPr>
              <a:t>Now we want to select our results from the temp table and join few other fields to better understand the user journey.</a:t>
            </a:r>
          </a:p>
          <a:p>
            <a:r>
              <a:rPr lang="en-US" sz="1200" dirty="0">
                <a:latin typeface="Roboto"/>
                <a:ea typeface="Roboto"/>
                <a:cs typeface="Roboto"/>
              </a:rPr>
              <a:t>       </a:t>
            </a:r>
            <a:r>
              <a:rPr lang="en-US" sz="1200" dirty="0" err="1">
                <a:latin typeface="Roboto"/>
                <a:ea typeface="Roboto"/>
                <a:cs typeface="Roboto"/>
              </a:rPr>
              <a:t>ft.user_id</a:t>
            </a:r>
            <a:r>
              <a:rPr lang="en-US" sz="1200" dirty="0">
                <a:latin typeface="Roboto"/>
                <a:ea typeface="Roboto"/>
                <a:cs typeface="Roboto"/>
              </a:rPr>
              <a:t>,</a:t>
            </a:r>
          </a:p>
          <a:p>
            <a:r>
              <a:rPr lang="en-US" sz="1200" dirty="0">
                <a:latin typeface="Roboto"/>
                <a:ea typeface="Roboto"/>
                <a:cs typeface="Roboto"/>
              </a:rPr>
              <a:t>       </a:t>
            </a:r>
            <a:r>
              <a:rPr lang="en-US" sz="1200" dirty="0" err="1">
                <a:latin typeface="Roboto"/>
                <a:ea typeface="Roboto"/>
                <a:cs typeface="Roboto"/>
              </a:rPr>
              <a:t>ft.first_touch_at</a:t>
            </a:r>
            <a:r>
              <a:rPr lang="en-US" sz="1200" dirty="0">
                <a:latin typeface="Roboto"/>
                <a:ea typeface="Roboto"/>
                <a:cs typeface="Roboto"/>
              </a:rPr>
              <a:t>,</a:t>
            </a:r>
          </a:p>
          <a:p>
            <a:r>
              <a:rPr lang="en-US" sz="1200" dirty="0">
                <a:latin typeface="Roboto"/>
                <a:ea typeface="Roboto"/>
                <a:cs typeface="Roboto"/>
              </a:rPr>
              <a:t>       </a:t>
            </a:r>
            <a:r>
              <a:rPr lang="en-US" sz="1200" dirty="0" err="1">
                <a:latin typeface="Roboto"/>
                <a:ea typeface="Roboto"/>
                <a:cs typeface="Roboto"/>
              </a:rPr>
              <a:t>pv.utm_source</a:t>
            </a:r>
            <a:r>
              <a:rPr lang="en-US" sz="1200" dirty="0">
                <a:latin typeface="Roboto"/>
                <a:ea typeface="Roboto"/>
                <a:cs typeface="Roboto"/>
              </a:rPr>
              <a:t>,</a:t>
            </a:r>
          </a:p>
          <a:p>
            <a:r>
              <a:rPr lang="en-US" sz="1200" dirty="0">
                <a:latin typeface="Roboto"/>
                <a:ea typeface="Roboto"/>
                <a:cs typeface="Roboto"/>
              </a:rPr>
              <a:t>       </a:t>
            </a:r>
            <a:r>
              <a:rPr lang="en-US" sz="1200" dirty="0" err="1">
                <a:latin typeface="Roboto"/>
                <a:ea typeface="Roboto"/>
                <a:cs typeface="Roboto"/>
              </a:rPr>
              <a:t>pv.utm_campaign</a:t>
            </a:r>
            <a:r>
              <a:rPr lang="en-US" sz="1200" dirty="0" smtClean="0">
                <a:latin typeface="Roboto"/>
                <a:ea typeface="Roboto"/>
                <a:cs typeface="Roboto"/>
              </a:rPr>
              <a:t>,</a:t>
            </a:r>
          </a:p>
          <a:p>
            <a:endParaRPr lang="en-US" sz="1200" dirty="0">
              <a:latin typeface="Roboto"/>
              <a:ea typeface="Roboto"/>
              <a:cs typeface="Roboto"/>
            </a:endParaRPr>
          </a:p>
          <a:p>
            <a:r>
              <a:rPr lang="en-US" sz="1200" dirty="0">
                <a:latin typeface="Roboto"/>
                <a:ea typeface="Roboto"/>
                <a:cs typeface="Roboto"/>
              </a:rPr>
              <a:t>As I mentioned earlier, we are using the alias in our select statement to perform this query.</a:t>
            </a:r>
          </a:p>
          <a:p>
            <a:r>
              <a:rPr lang="en-US" sz="1200" dirty="0">
                <a:latin typeface="Roboto"/>
                <a:ea typeface="Roboto"/>
                <a:cs typeface="Roboto"/>
              </a:rPr>
              <a:t>Ft as for first touch table and </a:t>
            </a:r>
            <a:r>
              <a:rPr lang="en-US" sz="1200" dirty="0" err="1">
                <a:latin typeface="Roboto"/>
                <a:ea typeface="Roboto"/>
                <a:cs typeface="Roboto"/>
              </a:rPr>
              <a:t>pv</a:t>
            </a:r>
            <a:r>
              <a:rPr lang="en-US" sz="1200" dirty="0">
                <a:latin typeface="Roboto"/>
                <a:ea typeface="Roboto"/>
                <a:cs typeface="Roboto"/>
              </a:rPr>
              <a:t> for </a:t>
            </a:r>
            <a:r>
              <a:rPr lang="en-US" sz="1200" dirty="0" err="1">
                <a:latin typeface="Roboto"/>
                <a:ea typeface="Roboto"/>
                <a:cs typeface="Roboto"/>
              </a:rPr>
              <a:t>pagevisits</a:t>
            </a:r>
            <a:r>
              <a:rPr lang="en-US" sz="1200" dirty="0">
                <a:latin typeface="Roboto"/>
                <a:ea typeface="Roboto"/>
                <a:cs typeface="Roboto"/>
              </a:rPr>
              <a:t> table.</a:t>
            </a:r>
          </a:p>
          <a:p>
            <a:pPr marL="171450" lvl="0" indent="-190500" rtl="0">
              <a:lnSpc>
                <a:spcPct val="115000"/>
              </a:lnSpc>
              <a:spcBef>
                <a:spcPts val="0"/>
              </a:spcBef>
              <a:spcAft>
                <a:spcPts val="0"/>
              </a:spcAft>
              <a:buSzPts val="1200"/>
              <a:buChar char="●"/>
            </a:pPr>
            <a:endParaRPr sz="1200" dirty="0">
              <a:latin typeface="Roboto"/>
              <a:ea typeface="Roboto"/>
              <a:cs typeface="Roboto"/>
              <a:sym typeface="Roboto"/>
            </a:endParaRPr>
          </a:p>
        </p:txBody>
      </p:sp>
    </p:spTree>
    <p:extLst>
      <p:ext uri="{BB962C8B-B14F-4D97-AF65-F5344CB8AC3E}">
        <p14:creationId xmlns:p14="http://schemas.microsoft.com/office/powerpoint/2010/main" val="271397536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368</TotalTime>
  <Words>1728</Words>
  <Application>Microsoft Office PowerPoint</Application>
  <PresentationFormat>On-screen Show (16:9)</PresentationFormat>
  <Paragraphs>251</Paragraphs>
  <Slides>17</Slides>
  <Notes>17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17</vt:i4>
      </vt:variant>
    </vt:vector>
  </HeadingPairs>
  <TitlesOfParts>
    <vt:vector size="26" baseType="lpstr">
      <vt:lpstr>Arial</vt:lpstr>
      <vt:lpstr>Roboto</vt:lpstr>
      <vt:lpstr>Courier New</vt:lpstr>
      <vt:lpstr>Bernard MT Condensed</vt:lpstr>
      <vt:lpstr>Monaco</vt:lpstr>
      <vt:lpstr>Dosis</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Sasan Valinejad</dc:creator>
  <cp:lastModifiedBy>Sasan Valinejad</cp:lastModifiedBy>
  <cp:revision>33</cp:revision>
  <dcterms:modified xsi:type="dcterms:W3CDTF">2019-02-20T15:03:34Z</dcterms:modified>
</cp:coreProperties>
</file>